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318" r:id="rId3"/>
    <p:sldId id="257" r:id="rId4"/>
    <p:sldId id="311" r:id="rId5"/>
    <p:sldId id="313" r:id="rId6"/>
    <p:sldId id="314" r:id="rId7"/>
    <p:sldId id="309" r:id="rId8"/>
    <p:sldId id="357" r:id="rId9"/>
    <p:sldId id="361" r:id="rId10"/>
    <p:sldId id="319" r:id="rId11"/>
    <p:sldId id="320" r:id="rId12"/>
    <p:sldId id="321" r:id="rId13"/>
    <p:sldId id="363" r:id="rId14"/>
    <p:sldId id="364" r:id="rId15"/>
    <p:sldId id="365" r:id="rId16"/>
    <p:sldId id="341" r:id="rId17"/>
    <p:sldId id="343" r:id="rId18"/>
    <p:sldId id="362" r:id="rId19"/>
    <p:sldId id="366" r:id="rId20"/>
    <p:sldId id="367" r:id="rId21"/>
    <p:sldId id="368" r:id="rId22"/>
    <p:sldId id="324" r:id="rId23"/>
    <p:sldId id="397" r:id="rId24"/>
    <p:sldId id="396" r:id="rId25"/>
    <p:sldId id="325" r:id="rId26"/>
    <p:sldId id="326" r:id="rId27"/>
    <p:sldId id="355" r:id="rId28"/>
    <p:sldId id="327" r:id="rId29"/>
    <p:sldId id="346" r:id="rId30"/>
    <p:sldId id="347" r:id="rId31"/>
    <p:sldId id="344" r:id="rId32"/>
    <p:sldId id="322" r:id="rId33"/>
    <p:sldId id="329" r:id="rId34"/>
    <p:sldId id="330" r:id="rId35"/>
    <p:sldId id="338" r:id="rId36"/>
    <p:sldId id="315" r:id="rId37"/>
    <p:sldId id="316" r:id="rId38"/>
    <p:sldId id="317" r:id="rId39"/>
    <p:sldId id="349" r:id="rId40"/>
    <p:sldId id="334" r:id="rId41"/>
    <p:sldId id="356" r:id="rId42"/>
    <p:sldId id="348" r:id="rId43"/>
    <p:sldId id="350" r:id="rId44"/>
    <p:sldId id="332" r:id="rId45"/>
    <p:sldId id="352" r:id="rId46"/>
    <p:sldId id="328" r:id="rId47"/>
    <p:sldId id="323" r:id="rId48"/>
    <p:sldId id="369" r:id="rId49"/>
    <p:sldId id="354" r:id="rId50"/>
    <p:sldId id="335" r:id="rId51"/>
    <p:sldId id="353" r:id="rId52"/>
    <p:sldId id="371" r:id="rId53"/>
    <p:sldId id="358" r:id="rId54"/>
    <p:sldId id="372" r:id="rId55"/>
    <p:sldId id="374" r:id="rId56"/>
    <p:sldId id="375" r:id="rId57"/>
    <p:sldId id="336" r:id="rId58"/>
    <p:sldId id="339" r:id="rId59"/>
    <p:sldId id="337" r:id="rId60"/>
    <p:sldId id="381" r:id="rId61"/>
    <p:sldId id="308" r:id="rId62"/>
    <p:sldId id="378" r:id="rId63"/>
    <p:sldId id="310" r:id="rId64"/>
    <p:sldId id="379" r:id="rId65"/>
    <p:sldId id="380" r:id="rId66"/>
    <p:sldId id="376" r:id="rId67"/>
    <p:sldId id="393" r:id="rId68"/>
    <p:sldId id="394" r:id="rId69"/>
    <p:sldId id="392" r:id="rId70"/>
    <p:sldId id="382" r:id="rId71"/>
    <p:sldId id="302" r:id="rId72"/>
    <p:sldId id="383" r:id="rId73"/>
    <p:sldId id="384" r:id="rId74"/>
    <p:sldId id="385" r:id="rId75"/>
    <p:sldId id="305" r:id="rId76"/>
    <p:sldId id="386" r:id="rId77"/>
    <p:sldId id="387" r:id="rId78"/>
    <p:sldId id="388" r:id="rId79"/>
    <p:sldId id="391" r:id="rId80"/>
    <p:sldId id="389" r:id="rId81"/>
    <p:sldId id="307" r:id="rId82"/>
    <p:sldId id="390" r:id="rId83"/>
    <p:sldId id="395" r:id="rId8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2A"/>
    <a:srgbClr val="7CBED3"/>
    <a:srgbClr val="CF6B6D"/>
    <a:srgbClr val="D5E4F7"/>
    <a:srgbClr val="235867"/>
    <a:srgbClr val="1B7328"/>
    <a:srgbClr val="558100"/>
    <a:srgbClr val="B8737F"/>
    <a:srgbClr val="6D3740"/>
    <a:srgbClr val="CE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9399-9FCD-4EB5-9097-B1F7C844D6C0}" type="datetimeFigureOut">
              <a:rPr lang="pt-BR" smtClean="0"/>
              <a:t>28/10/2025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8E06-5ACC-4B76-ABC7-227BE4050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9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73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E111-4B55-4AB9-2BED-E40F4EBB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BCA963-5B97-041E-3543-F175103E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2D6D61-EA9E-E9C5-6CFE-F16602B30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D2FDB-0B00-AB2B-4C9D-48832A698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6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F518-2A9D-A5B0-DEFC-113A224A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98F90E-68CC-1BEB-B051-EED27BF65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B66192-7A38-8F1D-DC65-5AC1FF74B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8743DA-6AD2-EAD2-F70D-AFD837524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A107-940C-6C27-530E-DCC37AA5D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9463FF-184B-A30C-70AE-FA530EB03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44956-5C4F-A625-6BAE-EA1E0B67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6EF1-3415-47A9-AAD0-DEB93AD0CD29}" type="datetime1">
              <a:rPr lang="pt-BR" smtClean="0"/>
              <a:t>28/10/2025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CF56AB-6B02-0779-C4D6-C2C727D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909C82-4B04-DD69-D6FD-D1BF2035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49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0AD04-D4DD-439D-55FB-DA11BA21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4BF33B-9841-30F8-9C67-39299E74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FDA70C-C9A0-3193-B43B-E8FB5662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239-516C-47E0-BCF6-9A2AF4BC06CA}" type="datetime1">
              <a:rPr lang="pt-BR" smtClean="0"/>
              <a:t>28/10/2025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5DAC4-127E-84F8-A322-E3B294A7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2CB11-9B51-C1A2-A6A2-316F336B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9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0FECC1-E157-5E3D-A584-20AE2742B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CE7EC1-D609-4654-E987-BE398204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15B25-922C-EF73-E9FC-DC4B5499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1AFA-F169-45B6-8F49-433F5750701E}" type="datetime1">
              <a:rPr lang="pt-BR" smtClean="0"/>
              <a:t>28/10/2025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06C0-6066-8703-2C0D-0EC1EE1E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03C71-5285-4800-EFDC-E1684C5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6D36E-A1F5-6CE9-4412-2E7F6DA5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DC77F-03B5-9EC3-75E3-789DEE70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CCA6E-6C08-41C2-E55C-C228D8FE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738E-6E7C-42C7-B306-D2F69400786E}" type="datetime1">
              <a:rPr lang="pt-BR" smtClean="0"/>
              <a:t>28/10/2025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7EEC7-F82C-4249-2DC1-0589967F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69CE-4BF8-94F6-076E-4DD1BBA4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B227-22F5-5450-721B-C38525C2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A18D4-D0D8-0469-1898-9C9BBF013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10F51-755D-1008-B9C3-4D1687B7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77CB-96CC-4F6A-B0CA-CC6FDE8F2E03}" type="datetime1">
              <a:rPr lang="pt-BR" smtClean="0"/>
              <a:t>28/10/2025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5FEA5-28D0-C509-07CE-FEA054E7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D0A30-3F39-3DBC-C679-6168803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90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EB65-239F-FBD2-86EA-4D439F8B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8B106A-7182-4617-C257-9D023B391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765B1-B205-0EBE-8ABE-77C99FFFB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4A3C79-521B-9A61-1183-96CE533D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1D1F-EC60-44F8-806D-8AB5B22260D2}" type="datetime1">
              <a:rPr lang="pt-BR" smtClean="0"/>
              <a:t>28/10/2025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FC5266-C5DF-E97A-2AD9-0D266DF8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69853F-D77A-1BF4-CCB7-7D6ED01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27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A2C8-1DAD-5311-173E-1B8B6F7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0B229-98CA-3AD7-70AA-E076265B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36211-B2F5-D3A9-8D07-F958CCEF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EDACF-25E3-923F-8EAF-69D0BD935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5382BC-F096-A9A1-3119-11069E6F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78D622-CEEC-EB69-3146-21F43CB7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871-66A0-4B15-8698-510B8E856200}" type="datetime1">
              <a:rPr lang="pt-BR" smtClean="0"/>
              <a:t>28/10/2025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03B318-C548-2726-85E0-E679A5D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F26EC8-967F-CB1E-B552-4F549A73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7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F3626-8508-D3AD-0E72-ED2FC17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1AD2EE-9B7A-354F-FAFB-91DAA208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C82D-BFF4-466D-8450-5252E65136C8}" type="datetime1">
              <a:rPr lang="pt-BR" smtClean="0"/>
              <a:t>28/10/2025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3BF9B6-79C6-A60E-7588-84573BF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6708B-4476-55C0-32E8-C35FF2EF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9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E2EED0-A739-3401-286E-CDA72190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13B8-F369-43AF-AE80-11F6175FB80C}" type="datetime1">
              <a:rPr lang="pt-BR" smtClean="0"/>
              <a:t>28/10/2025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7A44F0-BF7E-8A8B-566D-C53E0169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C496F5-E278-A1EE-42DD-DF1EAA5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5F0D-9EA2-8643-BC9D-E8CD82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25B69-19AC-532B-7C22-3304F130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B53749-AD06-926F-6370-A019849A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38BB8A-E247-D83D-AC5C-E68D1F94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AA8D-55C6-4247-9D6C-A98EA9875AE4}" type="datetime1">
              <a:rPr lang="pt-BR" smtClean="0"/>
              <a:t>28/10/2025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E825DC-813C-4099-1AC1-260E4C2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8D846-57FE-321A-5131-125194A3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9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4C59F-1FCC-153B-7550-29F2C94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CB075-BAF9-C9CF-75EE-39B70E6A0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9E008-46A6-6E45-800F-9CE8D5D1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3EE29D-BA55-7D0D-4FEC-37E9E566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3D052-0229-42E2-AE2E-542AE57F799B}" type="datetime1">
              <a:rPr lang="pt-BR" smtClean="0"/>
              <a:t>28/10/2025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F5CB9-9C16-0F8E-216B-9A8874A4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DA242-AA1D-392D-F414-E599187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0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EA4A4A-3D7D-C92D-2322-A2625AB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F7377-78B4-1B00-D182-7AF37C8E0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4C974-63C5-F42B-A320-D6EC0A86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610B5-AA65-4A19-B373-E5658444F765}" type="datetime1">
              <a:rPr lang="pt-BR" smtClean="0"/>
              <a:t>28/10/2025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6FEF1-0516-922A-18AC-3A27807B8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F0876C-8CB6-7D28-243A-74562FE8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73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pulse/star-schema-e-snowflake-rafael-bezerra-da-esc%C3%B3ssia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br-pt/topics/business-intelligen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-to-viz.com/#portfolio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uwer.com/en/blog/how-to-choose-the-right-chart-for-your-data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0910E-57AB-C019-DF49-B555B7E2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pt-BR" b="1" dirty="0"/>
              <a:t>Power BI com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8E612C-D80B-85F8-FA6C-EE861309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293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ESPECIALIZAÇÃO EM CIÊNCIA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B4DC3-A75B-FD9F-D47D-361DC09B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18" y="0"/>
            <a:ext cx="1122363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E2C23B-65F0-F4D5-0B95-6BFEA3A1DE74}"/>
              </a:ext>
            </a:extLst>
          </p:cNvPr>
          <p:cNvSpPr txBox="1"/>
          <p:nvPr/>
        </p:nvSpPr>
        <p:spPr>
          <a:xfrm>
            <a:off x="909922" y="5710130"/>
            <a:ext cx="408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Me. </a:t>
            </a:r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Alessandro André Mainardi de Oliveira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Me. </a:t>
            </a:r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Vinícius Rodrigues Oviedo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033F31-5528-CC58-0D46-849A10D8DF71}"/>
              </a:ext>
            </a:extLst>
          </p:cNvPr>
          <p:cNvSpPr txBox="1"/>
          <p:nvPr/>
        </p:nvSpPr>
        <p:spPr>
          <a:xfrm>
            <a:off x="8376747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Santa Maria, 2025</a:t>
            </a:r>
          </a:p>
        </p:txBody>
      </p:sp>
    </p:spTree>
    <p:extLst>
      <p:ext uri="{BB962C8B-B14F-4D97-AF65-F5344CB8AC3E}">
        <p14:creationId xmlns:p14="http://schemas.microsoft.com/office/powerpoint/2010/main" val="76750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3B9E-72D2-23E2-460B-F30E4802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12472-3FF2-14B1-4DA6-06DC9753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POWER QUERY...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953A62-0523-630E-F9BC-37056B81E7D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ABCC26-EC3F-DB5B-9273-8AA272E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92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BB0D-1C7E-0D85-19AF-DD871376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5BB94-4868-66E7-95EA-113C3526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Funções de transformação (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linguagem m</a:t>
            </a:r>
            <a:r>
              <a:rPr lang="pt-BR" sz="2400" dirty="0"/>
              <a:t>)</a:t>
            </a:r>
          </a:p>
          <a:p>
            <a:r>
              <a:rPr lang="pt-BR" sz="2400" i="1" dirty="0" err="1"/>
              <a:t>Extract</a:t>
            </a:r>
            <a:r>
              <a:rPr lang="pt-BR" sz="2400" i="1" dirty="0"/>
              <a:t>, </a:t>
            </a:r>
            <a:r>
              <a:rPr lang="pt-BR" sz="2400" i="1" dirty="0" err="1"/>
              <a:t>Transform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</a:t>
            </a:r>
            <a:r>
              <a:rPr lang="pt-BR" sz="2400" i="1" dirty="0" err="1"/>
              <a:t>Load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b="1" dirty="0"/>
              <a:t>ETL</a:t>
            </a:r>
            <a:r>
              <a:rPr lang="pt-BR" sz="2400" dirty="0"/>
              <a:t>)</a:t>
            </a:r>
          </a:p>
          <a:p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Deletar, transformar e derivar </a:t>
            </a:r>
            <a:r>
              <a:rPr lang="pt-BR" sz="2400" b="1" dirty="0">
                <a:latin typeface="Bierstadt" panose="020B0004020202020204" pitchFamily="34" charset="0"/>
              </a:rPr>
              <a:t>novas colunas</a:t>
            </a:r>
            <a:endParaRPr lang="pt-BR" sz="2400" b="1" dirty="0"/>
          </a:p>
          <a:p>
            <a:r>
              <a:rPr lang="pt-BR" sz="2400" dirty="0"/>
              <a:t>Exploração dos dados  </a:t>
            </a:r>
            <a:r>
              <a:rPr lang="pt-BR" sz="18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pt-BR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estatística descritiva, distribuição, valores únicos, qualidade do dado</a:t>
            </a:r>
            <a:r>
              <a:rPr lang="pt-BR" sz="18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r>
              <a:rPr lang="pt-BR" sz="2400" dirty="0"/>
              <a:t>Disponível nas </a:t>
            </a:r>
            <a:r>
              <a:rPr lang="pt-BR" sz="2400" b="1" dirty="0"/>
              <a:t>versões</a:t>
            </a:r>
            <a:r>
              <a:rPr lang="pt-BR" sz="2400" dirty="0"/>
              <a:t> mais </a:t>
            </a:r>
            <a:r>
              <a:rPr lang="pt-BR" sz="2400" b="1" dirty="0"/>
              <a:t>recentes</a:t>
            </a:r>
            <a:r>
              <a:rPr lang="pt-BR" sz="2400" dirty="0"/>
              <a:t> do </a:t>
            </a:r>
            <a:r>
              <a:rPr lang="pt-BR" sz="2400" b="1" dirty="0"/>
              <a:t>MS Excel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D110D-95C1-D974-9F87-B8D13D5D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C07DB-BD64-14B0-AFD6-1B0F800EF04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C95DB4-9681-C9B1-C2E2-0BCBBC8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5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49C-C252-5A1E-21CE-D1E773C0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1A970-9DF6-CF88-1541-DF6BD326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número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data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Funcionalidade “</a:t>
            </a:r>
            <a:r>
              <a:rPr lang="pt-BR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Exemplo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” (IA)</a:t>
            </a: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CONCAT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Mesclar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MERGE</a:t>
            </a:r>
            <a:r>
              <a:rPr lang="pt-BR" sz="2400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0AFDB-F7C4-7E2C-1FD3-9771D216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3E2FA9-C6BF-2FE5-0F33-7A5EAD0996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FFD99-0CA7-1EF0-F368-3BE01CB3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12</a:t>
            </a:fld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3FAFCBD-8F12-510F-C0CD-CEF79967B840}"/>
              </a:ext>
            </a:extLst>
          </p:cNvPr>
          <p:cNvGrpSpPr/>
          <p:nvPr/>
        </p:nvGrpSpPr>
        <p:grpSpPr>
          <a:xfrm>
            <a:off x="7551293" y="906542"/>
            <a:ext cx="3052999" cy="5225450"/>
            <a:chOff x="7551293" y="906542"/>
            <a:chExt cx="3052999" cy="522545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092572B7-D388-D5A6-53CE-5B459D2CA25E}"/>
                </a:ext>
              </a:extLst>
            </p:cNvPr>
            <p:cNvGrpSpPr/>
            <p:nvPr/>
          </p:nvGrpSpPr>
          <p:grpSpPr>
            <a:xfrm>
              <a:off x="7551293" y="906542"/>
              <a:ext cx="3052999" cy="5225450"/>
              <a:chOff x="8300802" y="1155310"/>
              <a:chExt cx="3052999" cy="5225450"/>
            </a:xfrm>
          </p:grpSpPr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7423A1D8-A2E6-65C4-4A49-05BCC9C65B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7198" y="2069710"/>
                <a:ext cx="0" cy="472053"/>
              </a:xfrm>
              <a:prstGeom prst="straightConnector1">
                <a:avLst/>
              </a:prstGeom>
              <a:ln>
                <a:solidFill>
                  <a:schemeClr val="tx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Gráfico 9" descr="Banco de dados com preenchimento sólido">
                <a:extLst>
                  <a:ext uri="{FF2B5EF4-FFF2-40B4-BE49-F238E27FC236}">
                    <a16:creationId xmlns:a16="http://schemas.microsoft.com/office/drawing/2014/main" id="{81E7BFD8-AE7A-3514-018B-81697F077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10600" y="1155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áfico 10" descr="Filtro estrutura de tópicos">
                <a:extLst>
                  <a:ext uri="{FF2B5EF4-FFF2-40B4-BE49-F238E27FC236}">
                    <a16:creationId xmlns:a16="http://schemas.microsoft.com/office/drawing/2014/main" id="{AED5B5C8-A983-FA1E-DCA7-2BEA420BC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610600" y="25263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áfico 11" descr="Lista de Verificação com preenchimento sólido">
                <a:extLst>
                  <a:ext uri="{FF2B5EF4-FFF2-40B4-BE49-F238E27FC236}">
                    <a16:creationId xmlns:a16="http://schemas.microsoft.com/office/drawing/2014/main" id="{E7DDEB4F-3C8B-EC8C-7CB8-D8695A157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670559" y="40217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áfico 12" descr="Melhoria contínua estrutura de tópicos">
                <a:extLst>
                  <a:ext uri="{FF2B5EF4-FFF2-40B4-BE49-F238E27FC236}">
                    <a16:creationId xmlns:a16="http://schemas.microsoft.com/office/drawing/2014/main" id="{7D008A1E-C489-2833-1264-1D4720126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300802" y="2775118"/>
                <a:ext cx="739515" cy="739515"/>
              </a:xfrm>
              <a:prstGeom prst="rect">
                <a:avLst/>
              </a:prstGeom>
            </p:spPr>
          </p:pic>
          <p:pic>
            <p:nvPicPr>
              <p:cNvPr id="14" name="Gráfico 13" descr="Gráfico de barras com preenchimento sólido">
                <a:extLst>
                  <a:ext uri="{FF2B5EF4-FFF2-40B4-BE49-F238E27FC236}">
                    <a16:creationId xmlns:a16="http://schemas.microsoft.com/office/drawing/2014/main" id="{C684A80A-21E5-FAEE-1DD7-015F5AD9A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610600" y="5466360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15" name="Conector de Seta Reta 14">
                <a:extLst>
                  <a:ext uri="{FF2B5EF4-FFF2-40B4-BE49-F238E27FC236}">
                    <a16:creationId xmlns:a16="http://schemas.microsoft.com/office/drawing/2014/main" id="{2C54E136-B326-8504-CD68-8B4B67B94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7198" y="3514633"/>
                <a:ext cx="0" cy="472053"/>
              </a:xfrm>
              <a:prstGeom prst="straightConnector1">
                <a:avLst/>
              </a:prstGeom>
              <a:ln>
                <a:solidFill>
                  <a:schemeClr val="tx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de Seta Reta 15">
                <a:extLst>
                  <a:ext uri="{FF2B5EF4-FFF2-40B4-BE49-F238E27FC236}">
                    <a16:creationId xmlns:a16="http://schemas.microsoft.com/office/drawing/2014/main" id="{AE64328F-AC76-A95C-D151-E446095CB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7800" y="4966120"/>
                <a:ext cx="0" cy="472053"/>
              </a:xfrm>
              <a:prstGeom prst="straightConnector1">
                <a:avLst/>
              </a:prstGeom>
              <a:ln>
                <a:solidFill>
                  <a:schemeClr val="tx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spaço Reservado para Conteúdo 2">
                <a:extLst>
                  <a:ext uri="{FF2B5EF4-FFF2-40B4-BE49-F238E27FC236}">
                    <a16:creationId xmlns:a16="http://schemas.microsoft.com/office/drawing/2014/main" id="{7A7B61B3-E942-C05A-7548-C83DC61C9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001" y="1488126"/>
                <a:ext cx="1828800" cy="4327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ierstadt" panose="020B0004020202020204" pitchFamily="34" charset="0"/>
                  </a:rPr>
                  <a:t>Dados brutos</a:t>
                </a:r>
              </a:p>
            </p:txBody>
          </p:sp>
          <p:sp>
            <p:nvSpPr>
              <p:cNvPr id="18" name="Espaço Reservado para Conteúdo 2">
                <a:extLst>
                  <a:ext uri="{FF2B5EF4-FFF2-40B4-BE49-F238E27FC236}">
                    <a16:creationId xmlns:a16="http://schemas.microsoft.com/office/drawing/2014/main" id="{2AF9468B-8160-36EF-63C1-EE2027B561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001" y="2659098"/>
                <a:ext cx="1828800" cy="7147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spcBef>
                    <a:spcPts val="0"/>
                  </a:spcBef>
                  <a:buNone/>
                </a:pPr>
                <a:r>
                  <a:rPr lang="pt-B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ierstadt" panose="020B0004020202020204" pitchFamily="34" charset="0"/>
                  </a:rPr>
                  <a:t>Tratamento 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:r>
                  <a:rPr lang="pt-B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ierstadt" panose="020B0004020202020204" pitchFamily="34" charset="0"/>
                  </a:rPr>
                  <a:t>de dados</a:t>
                </a:r>
              </a:p>
            </p:txBody>
          </p:sp>
          <p:sp>
            <p:nvSpPr>
              <p:cNvPr id="19" name="Espaço Reservado para Conteúdo 2">
                <a:extLst>
                  <a:ext uri="{FF2B5EF4-FFF2-40B4-BE49-F238E27FC236}">
                    <a16:creationId xmlns:a16="http://schemas.microsoft.com/office/drawing/2014/main" id="{72430C06-B9E3-1974-C858-6DD50AC0A7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000" y="5592080"/>
                <a:ext cx="1828800" cy="7147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spcBef>
                    <a:spcPts val="0"/>
                  </a:spcBef>
                  <a:buNone/>
                </a:pPr>
                <a:r>
                  <a:rPr lang="pt-B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ierstadt" panose="020B0004020202020204" pitchFamily="34" charset="0"/>
                  </a:rPr>
                  <a:t>Dados para 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:r>
                  <a:rPr lang="pt-B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ierstadt" panose="020B0004020202020204" pitchFamily="34" charset="0"/>
                  </a:rPr>
                  <a:t>análise</a:t>
                </a:r>
              </a:p>
            </p:txBody>
          </p:sp>
        </p:grpSp>
        <p:sp>
          <p:nvSpPr>
            <p:cNvPr id="8" name="Espaço Reservado para Conteúdo 2">
              <a:extLst>
                <a:ext uri="{FF2B5EF4-FFF2-40B4-BE49-F238E27FC236}">
                  <a16:creationId xmlns:a16="http://schemas.microsoft.com/office/drawing/2014/main" id="{C974AB25-D820-D521-2FB4-D1937AA96279}"/>
                </a:ext>
              </a:extLst>
            </p:cNvPr>
            <p:cNvSpPr txBox="1">
              <a:spLocks/>
            </p:cNvSpPr>
            <p:nvPr/>
          </p:nvSpPr>
          <p:spPr>
            <a:xfrm>
              <a:off x="8775491" y="3908477"/>
              <a:ext cx="1828800" cy="7147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spcBef>
                  <a:spcPts val="0"/>
                </a:spcBef>
                <a:buNone/>
              </a:pPr>
              <a:r>
                <a:rPr lang="pt-B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ierstadt" panose="020B0004020202020204" pitchFamily="34" charset="0"/>
                </a:rPr>
                <a:t>Script </a:t>
              </a:r>
            </a:p>
            <a:p>
              <a:pPr marL="0" indent="0" algn="just">
                <a:spcBef>
                  <a:spcPts val="0"/>
                </a:spcBef>
                <a:buNone/>
              </a:pPr>
              <a:r>
                <a:rPr lang="pt-BR" sz="2000" dirty="0">
                  <a:solidFill>
                    <a:schemeClr val="bg1">
                      <a:lumMod val="65000"/>
                    </a:schemeClr>
                  </a:solidFill>
                  <a:latin typeface="Bierstadt" panose="020B0004020202020204" pitchFamily="34" charset="0"/>
                </a:rPr>
                <a:t>(</a:t>
              </a:r>
              <a:r>
                <a:rPr lang="pt-BR" sz="2000" i="1" dirty="0">
                  <a:solidFill>
                    <a:schemeClr val="bg1">
                      <a:lumMod val="65000"/>
                    </a:schemeClr>
                  </a:solidFill>
                  <a:latin typeface="Bierstadt" panose="020B0004020202020204" pitchFamily="34" charset="0"/>
                </a:rPr>
                <a:t>passos</a:t>
              </a:r>
              <a:r>
                <a:rPr lang="pt-BR" sz="2000" dirty="0">
                  <a:solidFill>
                    <a:schemeClr val="bg1">
                      <a:lumMod val="65000"/>
                    </a:schemeClr>
                  </a:solidFill>
                  <a:latin typeface="Bierstadt" panose="020B00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1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3DA70-2B1A-0DF1-7358-13EA1515C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99440-0C97-8E9B-63B2-03FBE15A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510B7CB-E9A8-4FED-AECC-53C953BCB14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92D3FC-6E26-3D08-14B0-489212E5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13</a:t>
            </a:fld>
            <a:endParaRPr lang="pt-BR"/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1D6704B7-53DC-65AF-2FBF-8FF9C3B5B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r>
              <a:rPr lang="pt-BR" sz="26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Funções de texto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Cases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Split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Substituir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Coluna condicional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“</a:t>
            </a:r>
            <a:r>
              <a:rPr lang="pt-BR" sz="2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Coluna de </a:t>
            </a:r>
            <a:r>
              <a:rPr lang="pt-BR" sz="22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Exemplos</a:t>
            </a: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”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(IA)</a:t>
            </a:r>
            <a:endParaRPr lang="pt-BR" sz="2200" dirty="0">
              <a:solidFill>
                <a:schemeClr val="tx1">
                  <a:lumMod val="95000"/>
                  <a:lumOff val="5000"/>
                </a:schemeClr>
              </a:solidFill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88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0D6E1-751F-77A9-72E5-5D2C6E5C5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A9C09B-ADAE-63B2-6573-48E76E24F961}"/>
              </a:ext>
            </a:extLst>
          </p:cNvPr>
          <p:cNvSpPr txBox="1">
            <a:spLocks/>
          </p:cNvSpPr>
          <p:nvPr/>
        </p:nvSpPr>
        <p:spPr>
          <a:xfrm>
            <a:off x="990600" y="2370943"/>
            <a:ext cx="10515600" cy="3958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Funções de número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Operações básicas ( </a:t>
            </a:r>
            <a:r>
              <a:rPr lang="pt-BR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+ - * / </a:t>
            </a: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Percentual 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Porcentagem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Arredondamentos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Outras operações (</a:t>
            </a:r>
            <a:r>
              <a:rPr lang="pt-BR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ABS</a:t>
            </a: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, </a:t>
            </a:r>
            <a:r>
              <a:rPr lang="pt-BR" sz="22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x</a:t>
            </a:r>
            <a:r>
              <a:rPr lang="pt-BR" sz="2200" baseline="300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n</a:t>
            </a: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, </a:t>
            </a:r>
            <a:r>
              <a:rPr lang="pt-BR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raiz</a:t>
            </a: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, </a:t>
            </a:r>
            <a:r>
              <a:rPr lang="pt-BR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log</a:t>
            </a:r>
            <a:r>
              <a:rPr lang="pt-BR" sz="2200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10</a:t>
            </a: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, </a:t>
            </a:r>
            <a:r>
              <a:rPr lang="pt-BR" sz="22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ln</a:t>
            </a: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87DCE2-8CDA-F76F-2EE4-4DBB022A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95BF40F-1FE2-5DE5-EB77-EEB899DA6CB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952EAA-08AE-E0F4-AF95-67ED2CC5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2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4BA4A-781C-ECEC-D1B9-A68EEA24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22852-A2CC-CDAA-D8F5-2B995CED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90B757-A30E-23D9-FBE3-AD57C798C6D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675286-8959-602D-4418-15F0C97E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15</a:t>
            </a:fld>
            <a:endParaRPr lang="pt-BR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3D9FCBC2-9783-96A7-7527-81BFC44F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r>
              <a:rPr lang="pt-BR" sz="26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Funções de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Diferença da data </a:t>
            </a:r>
            <a:r>
              <a:rPr lang="pt-BR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atual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Duração (anos, meses, dias)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Dia da semana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Subtrair dias (</a:t>
            </a:r>
            <a:r>
              <a:rPr lang="pt-BR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data1</a:t>
            </a: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, </a:t>
            </a:r>
            <a:r>
              <a:rPr lang="pt-BR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data2</a:t>
            </a:r>
            <a:r>
              <a:rPr lang="pt-B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375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41F6-57E2-D2FE-6DB7-46B6835C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85831-F19D-0B22-F780-CCE7D96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C1433F-CA89-D20E-2A3B-9A65B7E6F3E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2A9D45-22D7-C378-1F66-54D7B590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8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A03A-B696-E219-35AD-82CE4065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413E1-7411-7028-84F5-300D3CBF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BaseColaboradores</a:t>
            </a:r>
            <a:r>
              <a:rPr lang="pt-BR" sz="2400" u="sng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Total de colaboradores na base?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ativos?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Taxa de </a:t>
            </a:r>
            <a:r>
              <a:rPr lang="pt-BR" sz="2400" b="1" dirty="0"/>
              <a:t>turnover*</a:t>
            </a:r>
            <a:r>
              <a:rPr lang="pt-BR" sz="2400" dirty="0"/>
              <a:t>?</a:t>
            </a:r>
            <a:endParaRPr lang="pt-BR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Média de salários?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 por área?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Turnover por área?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Existe relação entre tempo de empresa e salário?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Adicionar filtro de estado civil.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1800" b="1" dirty="0"/>
              <a:t>*Proporção de colaboradores que deixam a empresa (em relação ao total).</a:t>
            </a:r>
            <a:endParaRPr lang="pt-BR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BF874-310B-9CC3-3C4B-800DB2E7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36F0BBF-0F4B-AD72-16B3-DE0D3576A8C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B401D0-B249-8476-ADDB-5D3AA8C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BB8A3E-BD4F-C056-A3B3-3DA03A37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6635">
            <a:off x="7130422" y="1986506"/>
            <a:ext cx="4152565" cy="2771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68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2CB6A-9C1F-5960-CD84-F962FC23B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3D6A2-4849-EA5D-E70F-7F49AB56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3107E4-D5BC-24D7-D8A2-54890C74BFB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32CE4-626B-2F21-B857-5403F931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18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1E055B-1EA0-90C4-6A74-56349086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1523599"/>
            <a:ext cx="8211696" cy="4620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894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240AC-3228-7B1D-9FCB-F0D653F8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DA2A6-4369-AA63-FF05-48A3D10B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D8524C-77D3-E390-A5A0-6027ADCA4AB3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1480E8-F61D-4838-5ABB-A73B3650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19</a:t>
            </a:fld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CE1652-57E4-C89A-F524-D26D3229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Acrescentar consultas (</a:t>
            </a:r>
            <a:r>
              <a:rPr lang="pt-BR" sz="26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CONCAT</a:t>
            </a:r>
            <a:r>
              <a:rPr lang="pt-BR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)</a:t>
            </a:r>
            <a:r>
              <a:rPr lang="pt-BR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*</a:t>
            </a:r>
          </a:p>
          <a:p>
            <a:endParaRPr lang="pt-BR" sz="2600" dirty="0">
              <a:solidFill>
                <a:schemeClr val="tx1">
                  <a:lumMod val="95000"/>
                  <a:lumOff val="5000"/>
                </a:schemeClr>
              </a:solidFill>
              <a:latin typeface="Bierstadt" panose="020B0004020202020204" pitchFamily="34" charset="0"/>
            </a:endParaRPr>
          </a:p>
          <a:p>
            <a:endParaRPr lang="pt-BR" sz="2600" dirty="0">
              <a:solidFill>
                <a:schemeClr val="tx1">
                  <a:lumMod val="95000"/>
                  <a:lumOff val="5000"/>
                </a:schemeClr>
              </a:solidFill>
              <a:latin typeface="Bierstadt" panose="020B0004020202020204" pitchFamily="34" charset="0"/>
            </a:endParaRPr>
          </a:p>
          <a:p>
            <a:endParaRPr lang="pt-BR" sz="2600" dirty="0">
              <a:solidFill>
                <a:schemeClr val="tx1">
                  <a:lumMod val="95000"/>
                  <a:lumOff val="5000"/>
                </a:schemeClr>
              </a:solidFill>
              <a:latin typeface="Bierstadt" panose="020B0004020202020204" pitchFamily="34" charset="0"/>
            </a:endParaRPr>
          </a:p>
          <a:p>
            <a:pPr marL="0" indent="0">
              <a:buNone/>
            </a:pPr>
            <a:endParaRPr lang="pt-BR" sz="2600" dirty="0">
              <a:solidFill>
                <a:schemeClr val="tx1">
                  <a:lumMod val="95000"/>
                  <a:lumOff val="5000"/>
                </a:schemeClr>
              </a:solidFill>
              <a:latin typeface="Bierstadt" panose="020B0004020202020204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113B1BE-DCD0-B1BC-7EAF-22B3495CAD04}"/>
              </a:ext>
            </a:extLst>
          </p:cNvPr>
          <p:cNvGrpSpPr/>
          <p:nvPr/>
        </p:nvGrpSpPr>
        <p:grpSpPr>
          <a:xfrm>
            <a:off x="2399671" y="3319679"/>
            <a:ext cx="7014153" cy="1756146"/>
            <a:chOff x="1845035" y="2664669"/>
            <a:chExt cx="7014153" cy="1756146"/>
          </a:xfrm>
        </p:grpSpPr>
        <p:pic>
          <p:nvPicPr>
            <p:cNvPr id="5" name="Gráfico 4" descr="Banco de dados com preenchimento sólido">
              <a:extLst>
                <a:ext uri="{FF2B5EF4-FFF2-40B4-BE49-F238E27FC236}">
                  <a16:creationId xmlns:a16="http://schemas.microsoft.com/office/drawing/2014/main" id="{A17AF03D-AC68-8105-AB30-7F220F7F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5035" y="3506415"/>
              <a:ext cx="914400" cy="914400"/>
            </a:xfrm>
            <a:prstGeom prst="rect">
              <a:avLst/>
            </a:prstGeom>
          </p:spPr>
        </p:pic>
        <p:sp>
          <p:nvSpPr>
            <p:cNvPr id="8" name="Espaço Reservado para Conteúdo 2">
              <a:extLst>
                <a:ext uri="{FF2B5EF4-FFF2-40B4-BE49-F238E27FC236}">
                  <a16:creationId xmlns:a16="http://schemas.microsoft.com/office/drawing/2014/main" id="{41A468AA-1CA1-98E2-7998-32823420A274}"/>
                </a:ext>
              </a:extLst>
            </p:cNvPr>
            <p:cNvSpPr txBox="1">
              <a:spLocks/>
            </p:cNvSpPr>
            <p:nvPr/>
          </p:nvSpPr>
          <p:spPr>
            <a:xfrm>
              <a:off x="2612034" y="3030062"/>
              <a:ext cx="1828800" cy="4327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pt-BR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Bierstadt" panose="020B0004020202020204" pitchFamily="34" charset="0"/>
                </a:rPr>
                <a:t>Dados julho</a:t>
              </a:r>
            </a:p>
          </p:txBody>
        </p:sp>
        <p:sp>
          <p:nvSpPr>
            <p:cNvPr id="9" name="Espaço Reservado para Conteúdo 2">
              <a:extLst>
                <a:ext uri="{FF2B5EF4-FFF2-40B4-BE49-F238E27FC236}">
                  <a16:creationId xmlns:a16="http://schemas.microsoft.com/office/drawing/2014/main" id="{2C7A4F8A-6B29-486B-E580-C0472F0B5AF8}"/>
                </a:ext>
              </a:extLst>
            </p:cNvPr>
            <p:cNvSpPr txBox="1">
              <a:spLocks/>
            </p:cNvSpPr>
            <p:nvPr/>
          </p:nvSpPr>
          <p:spPr>
            <a:xfrm>
              <a:off x="2612034" y="3757798"/>
              <a:ext cx="1828800" cy="4327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pt-BR" sz="2000" dirty="0">
                  <a:solidFill>
                    <a:srgbClr val="1B1A2B"/>
                  </a:solidFill>
                  <a:latin typeface="Bierstadt" panose="020B0004020202020204" pitchFamily="34" charset="0"/>
                </a:rPr>
                <a:t>Dados agosto</a:t>
              </a:r>
            </a:p>
          </p:txBody>
        </p:sp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563D81DB-D416-5191-EC6E-BACB24E36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45035" y="2664669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Banco de dados com preenchimento sólido">
              <a:extLst>
                <a:ext uri="{FF2B5EF4-FFF2-40B4-BE49-F238E27FC236}">
                  <a16:creationId xmlns:a16="http://schemas.microsoft.com/office/drawing/2014/main" id="{16A9E084-AE89-985A-3D14-A1CE25052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26111" y="3130180"/>
              <a:ext cx="914400" cy="914400"/>
            </a:xfrm>
            <a:prstGeom prst="rect">
              <a:avLst/>
            </a:prstGeom>
          </p:spPr>
        </p:pic>
        <p:sp>
          <p:nvSpPr>
            <p:cNvPr id="13" name="Espaço Reservado para Conteúdo 2">
              <a:extLst>
                <a:ext uri="{FF2B5EF4-FFF2-40B4-BE49-F238E27FC236}">
                  <a16:creationId xmlns:a16="http://schemas.microsoft.com/office/drawing/2014/main" id="{F67A050C-70E2-C05A-D91A-5EB18D13D3AD}"/>
                </a:ext>
              </a:extLst>
            </p:cNvPr>
            <p:cNvSpPr txBox="1">
              <a:spLocks/>
            </p:cNvSpPr>
            <p:nvPr/>
          </p:nvSpPr>
          <p:spPr>
            <a:xfrm>
              <a:off x="6781800" y="3246437"/>
              <a:ext cx="1828800" cy="4327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pt-BR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Bierstadt" panose="020B0004020202020204" pitchFamily="34" charset="0"/>
                </a:rPr>
                <a:t>Dados julho</a:t>
              </a:r>
            </a:p>
          </p:txBody>
        </p:sp>
        <p:sp>
          <p:nvSpPr>
            <p:cNvPr id="14" name="Espaço Reservado para Conteúdo 2">
              <a:extLst>
                <a:ext uri="{FF2B5EF4-FFF2-40B4-BE49-F238E27FC236}">
                  <a16:creationId xmlns:a16="http://schemas.microsoft.com/office/drawing/2014/main" id="{E3FA1CFE-7000-674E-1A68-000A95E749AD}"/>
                </a:ext>
              </a:extLst>
            </p:cNvPr>
            <p:cNvSpPr txBox="1">
              <a:spLocks/>
            </p:cNvSpPr>
            <p:nvPr/>
          </p:nvSpPr>
          <p:spPr>
            <a:xfrm>
              <a:off x="6781800" y="3587380"/>
              <a:ext cx="1828800" cy="4327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pt-BR" sz="2000" dirty="0">
                  <a:solidFill>
                    <a:srgbClr val="1B1A2B"/>
                  </a:solidFill>
                  <a:latin typeface="Bierstadt" panose="020B0004020202020204" pitchFamily="34" charset="0"/>
                </a:rPr>
                <a:t>Dados agosto</a:t>
              </a:r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5AE5F23E-0694-522B-844E-FD0A07A00FB9}"/>
                </a:ext>
              </a:extLst>
            </p:cNvPr>
            <p:cNvCxnSpPr>
              <a:cxnSpLocks/>
            </p:cNvCxnSpPr>
            <p:nvPr/>
          </p:nvCxnSpPr>
          <p:spPr>
            <a:xfrm>
              <a:off x="4757189" y="3238460"/>
              <a:ext cx="567755" cy="2243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2D6592D6-FF96-4F18-705F-639FA18AC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123" y="3671210"/>
              <a:ext cx="567755" cy="2243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A614E52B-7206-5B12-DA48-70F4E7CEC674}"/>
                </a:ext>
              </a:extLst>
            </p:cNvPr>
            <p:cNvSpPr/>
            <p:nvPr/>
          </p:nvSpPr>
          <p:spPr>
            <a:xfrm>
              <a:off x="5786204" y="3030063"/>
              <a:ext cx="3072984" cy="1160486"/>
            </a:xfrm>
            <a:prstGeom prst="roundRect">
              <a:avLst>
                <a:gd name="adj" fmla="val 4811"/>
              </a:avLst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6BB2E13D-84A4-68E5-9CC2-9688D9C60F8B}"/>
              </a:ext>
            </a:extLst>
          </p:cNvPr>
          <p:cNvSpPr/>
          <p:nvPr/>
        </p:nvSpPr>
        <p:spPr>
          <a:xfrm>
            <a:off x="1139252" y="5726889"/>
            <a:ext cx="2027418" cy="359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*</a:t>
            </a:r>
            <a:r>
              <a:rPr lang="pt-BR" dirty="0">
                <a:solidFill>
                  <a:sysClr val="windowText" lastClr="000000"/>
                </a:solidFill>
              </a:rPr>
              <a:t>Mesmas colunas</a:t>
            </a:r>
          </a:p>
        </p:txBody>
      </p:sp>
    </p:spTree>
    <p:extLst>
      <p:ext uri="{BB962C8B-B14F-4D97-AF65-F5344CB8AC3E}">
        <p14:creationId xmlns:p14="http://schemas.microsoft.com/office/powerpoint/2010/main" val="213675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F949-0714-9F61-1DA2-A04BC008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CCA9-01EB-B364-A275-85927085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CONTEXTUALIZANDO O POWER BI...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E87574-8CAB-511C-ACB3-E1C6E27E89D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90E01-28A0-515C-BEA8-B4571B0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38444-3213-D751-DC7B-49183CB3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E0BCB-6D7B-E731-5EC4-2F9AF5DF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0C462F6-7F71-71F4-1221-966B2ED0861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F9BF4F-84F9-4069-1CB3-D5BA04AE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20</a:t>
            </a:fld>
            <a:endParaRPr lang="pt-BR"/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17852F65-5A31-FFD5-8102-E74022AA4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Mesclar consultas (</a:t>
            </a:r>
            <a:r>
              <a:rPr lang="pt-BR" sz="2600" i="1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MERGE</a:t>
            </a:r>
            <a:r>
              <a:rPr lang="pt-BR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ierstadt" panose="020B0004020202020204" pitchFamily="34" charset="0"/>
              </a:rPr>
              <a:t>)</a:t>
            </a:r>
          </a:p>
          <a:p>
            <a:endParaRPr lang="pt-BR" sz="2600" dirty="0">
              <a:solidFill>
                <a:schemeClr val="tx1">
                  <a:lumMod val="95000"/>
                  <a:lumOff val="5000"/>
                </a:schemeClr>
              </a:solidFill>
              <a:latin typeface="Bierstadt" panose="020B0004020202020204" pitchFamily="34" charset="0"/>
            </a:endParaRPr>
          </a:p>
          <a:p>
            <a:endParaRPr lang="pt-BR" sz="2600" dirty="0">
              <a:solidFill>
                <a:schemeClr val="tx1">
                  <a:lumMod val="95000"/>
                  <a:lumOff val="5000"/>
                </a:schemeClr>
              </a:solidFill>
              <a:latin typeface="Bierstadt" panose="020B0004020202020204" pitchFamily="34" charset="0"/>
            </a:endParaRPr>
          </a:p>
          <a:p>
            <a:endParaRPr lang="pt-BR" sz="2600" dirty="0">
              <a:solidFill>
                <a:schemeClr val="tx1">
                  <a:lumMod val="95000"/>
                  <a:lumOff val="5000"/>
                </a:schemeClr>
              </a:solidFill>
              <a:latin typeface="Bierstadt" panose="020B0004020202020204" pitchFamily="34" charset="0"/>
            </a:endParaRPr>
          </a:p>
          <a:p>
            <a:pPr marL="0" indent="0">
              <a:buNone/>
            </a:pPr>
            <a:endParaRPr lang="pt-BR" sz="2600" dirty="0">
              <a:solidFill>
                <a:schemeClr val="tx1">
                  <a:lumMod val="95000"/>
                  <a:lumOff val="5000"/>
                </a:schemeClr>
              </a:solidFill>
              <a:latin typeface="Bierstadt" panose="020B0004020202020204" pitchFamily="34" charset="0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7E1F3793-F3A8-6129-3E03-486D3574A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784" y="2837656"/>
            <a:ext cx="4466432" cy="3429000"/>
          </a:xfrm>
          <a:prstGeom prst="rect">
            <a:avLst/>
          </a:prstGeom>
          <a:noFill/>
          <a:ln>
            <a:solidFill>
              <a:srgbClr val="FF4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50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02A6-1F6D-39C1-B0B9-A2EBE2F4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73BDB-28BD-850E-4684-9E48C249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849C1C-8835-1D71-1A5E-5AB455132E9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B9CC7D-8C4D-EF9E-53CE-49BC7116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21</a:t>
            </a:fld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B4B791B-D74C-2FC1-B6C2-89391869B055}"/>
              </a:ext>
            </a:extLst>
          </p:cNvPr>
          <p:cNvGrpSpPr/>
          <p:nvPr/>
        </p:nvGrpSpPr>
        <p:grpSpPr>
          <a:xfrm>
            <a:off x="1066175" y="1690688"/>
            <a:ext cx="10059649" cy="4503423"/>
            <a:chOff x="838200" y="1971206"/>
            <a:chExt cx="10059649" cy="450342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03A87F43-D9A8-8D45-CB86-2D511FE2C1F3}"/>
                </a:ext>
              </a:extLst>
            </p:cNvPr>
            <p:cNvSpPr/>
            <p:nvPr/>
          </p:nvSpPr>
          <p:spPr>
            <a:xfrm>
              <a:off x="838200" y="1971206"/>
              <a:ext cx="10059649" cy="4503423"/>
            </a:xfrm>
            <a:prstGeom prst="rect">
              <a:avLst/>
            </a:prstGeom>
            <a:solidFill>
              <a:srgbClr val="1C1F2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5DAA672-1F3E-D227-8CFF-290907BB6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2966" y="2176132"/>
              <a:ext cx="3600953" cy="189574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3DEA052-8AE1-D1FB-BE29-D23091628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1083" y="2059013"/>
              <a:ext cx="3219601" cy="20100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D3C5A97-880E-75F0-DBA6-0133DC3BB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8736" y="4222917"/>
              <a:ext cx="5792008" cy="2010056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4C962855-2367-C691-C1E9-6D33CC3D7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3" t="17246" r="53656" b="53793"/>
            <a:stretch>
              <a:fillRect/>
            </a:stretch>
          </p:blipFill>
          <p:spPr bwMode="auto">
            <a:xfrm>
              <a:off x="1881217" y="4625892"/>
              <a:ext cx="1733862" cy="993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A3C98459-B329-F79D-EDD5-BAD55ADC9F05}"/>
                </a:ext>
              </a:extLst>
            </p:cNvPr>
            <p:cNvSpPr/>
            <p:nvPr/>
          </p:nvSpPr>
          <p:spPr>
            <a:xfrm>
              <a:off x="1881217" y="5687184"/>
              <a:ext cx="1606397" cy="2809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err="1">
                  <a:solidFill>
                    <a:schemeClr val="bg1"/>
                  </a:solidFill>
                </a:rPr>
                <a:t>inner</a:t>
              </a:r>
              <a:r>
                <a:rPr lang="pt-BR" dirty="0">
                  <a:solidFill>
                    <a:schemeClr val="bg1"/>
                  </a:solidFill>
                </a:rPr>
                <a:t> </a:t>
              </a:r>
              <a:r>
                <a:rPr lang="pt-BR" dirty="0" err="1">
                  <a:solidFill>
                    <a:schemeClr val="bg1"/>
                  </a:solidFill>
                </a:rPr>
                <a:t>join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3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097-E73C-14C8-B873-8A0032D9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E1128-153E-9DA3-5D65-EA60BFB9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CONECTANDO O PBI A UM </a:t>
            </a:r>
            <a:br>
              <a:rPr lang="pt-BR" b="1" dirty="0"/>
            </a:br>
            <a:r>
              <a:rPr lang="pt-BR" b="1" dirty="0"/>
              <a:t>BANCO DE DADOS</a:t>
            </a:r>
            <a:br>
              <a:rPr lang="pt-BR" b="1" dirty="0"/>
            </a:br>
            <a:r>
              <a:rPr lang="pt-BR" b="1" dirty="0"/>
              <a:t>( </a:t>
            </a:r>
            <a:r>
              <a:rPr lang="pt-BR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BigQuery</a:t>
            </a:r>
            <a:r>
              <a:rPr lang="pt-BR" b="1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26D2F-E27D-3991-0360-75DED23EF3F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DDCE04-381D-A36D-AD67-49CE16A1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966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C835C-7311-AA9B-3B02-27B4CCAEA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FFE625-4F5B-547F-4F29-A8EAA7E8F8D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8876EA-C986-08B4-DB23-240A6FB5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23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E613C5-92FA-3ABB-8C94-E047530D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16" y="1105299"/>
            <a:ext cx="5069173" cy="49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E61D983-2A16-0ED0-7F85-869CDCC9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955" y="1105299"/>
            <a:ext cx="4772181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01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25C87-AE52-BF12-FA90-327135C2D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3B6B0-D792-D16D-BCFF-AB80B16D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5BB4AF-2938-F2A5-E889-933A4ACD6C5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F331C1-74E5-5B2E-4350-A2E76A35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98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8505-9382-5284-5F7D-7806EF18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14B09-1318-D923-517B-9CD7C1B4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98547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Dois principais tipos de </a:t>
            </a:r>
            <a:r>
              <a:rPr lang="pt-BR" sz="2400" b="1" u="sng" dirty="0"/>
              <a:t>modelagem relacional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estrela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star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floco de neve (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snowflake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Conceitos:</a:t>
            </a:r>
            <a:endParaRPr lang="pt-BR" sz="2400" dirty="0">
              <a:latin typeface="Bierstadt" panose="020B0004020202020204" pitchFamily="34" charset="0"/>
            </a:endParaRPr>
          </a:p>
          <a:p>
            <a:r>
              <a:rPr lang="pt-BR" sz="2400" dirty="0">
                <a:latin typeface="Bierstadt" panose="020B0004020202020204" pitchFamily="34" charset="0"/>
              </a:rPr>
              <a:t>   </a:t>
            </a:r>
            <a:r>
              <a:rPr lang="pt-BR" sz="2400" b="1" dirty="0">
                <a:latin typeface="Bierstadt" panose="020B0004020202020204" pitchFamily="34" charset="0"/>
              </a:rPr>
              <a:t>Tabela fato</a:t>
            </a:r>
            <a:r>
              <a:rPr lang="pt-BR" sz="2400" dirty="0">
                <a:latin typeface="Bierstadt" panose="020B0004020202020204" pitchFamily="34" charset="0"/>
              </a:rPr>
              <a:t>: eventos, transações</a:t>
            </a:r>
          </a:p>
          <a:p>
            <a:r>
              <a:rPr lang="pt-BR" sz="2400" dirty="0">
                <a:latin typeface="Bierstadt" panose="020B0004020202020204" pitchFamily="34" charset="0"/>
              </a:rPr>
              <a:t>   </a:t>
            </a:r>
            <a:r>
              <a:rPr lang="pt-BR" sz="2400" b="1" dirty="0">
                <a:latin typeface="Bierstadt" panose="020B0004020202020204" pitchFamily="34" charset="0"/>
              </a:rPr>
              <a:t>Tabela dimensão</a:t>
            </a:r>
            <a:r>
              <a:rPr lang="pt-BR" sz="2400" dirty="0">
                <a:latin typeface="Bierstadt" panose="020B0004020202020204" pitchFamily="34" charset="0"/>
              </a:rPr>
              <a:t>: características 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Bierstadt" panose="020B0004020202020204" pitchFamily="34" charset="0"/>
              </a:rPr>
              <a:t>(máquina, fornecedor, clientes)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4CDCF-B230-B93F-5917-8182AC1F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2D68554-6BA3-E6F1-627A-C336BEDFED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1616E7-18BD-8BEB-2EB1-DE19AAF6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75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4E5B-B72A-277E-DA8B-710234B4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18417-62EB-392C-4F57-8A90D996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38C035-23D9-546C-1108-1773C1C0F6C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8075C5-9633-16BB-7CCC-C58A251D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26</a:t>
            </a:fld>
            <a:endParaRPr lang="pt-BR"/>
          </a:p>
        </p:txBody>
      </p:sp>
      <p:pic>
        <p:nvPicPr>
          <p:cNvPr id="2050" name="Picture 2" descr="Star Schema e Snowflake Schema">
            <a:extLst>
              <a:ext uri="{FF2B5EF4-FFF2-40B4-BE49-F238E27FC236}">
                <a16:creationId xmlns:a16="http://schemas.microsoft.com/office/drawing/2014/main" id="{C13A4EEF-B96A-D183-587D-7120EA7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4" y="1690688"/>
            <a:ext cx="6866021" cy="40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F23AAEE-2447-C16A-85DD-B0B10C5A58F1}"/>
              </a:ext>
            </a:extLst>
          </p:cNvPr>
          <p:cNvSpPr txBox="1"/>
          <p:nvPr/>
        </p:nvSpPr>
        <p:spPr>
          <a:xfrm>
            <a:off x="2839454" y="5912210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Linkedin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348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BA97-61E5-5BED-89D6-F789930F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A117E-5632-3F41-3F7E-97B5EF8A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DBF92A-ECB1-739E-367C-A8E4E09F6D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BD0165-2B56-6D6E-D7C2-99D6C823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39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CEAD-EACC-E413-6134-D37F0BFA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D3496B74-543F-A7AC-096E-8FBE30AA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255" y="1837030"/>
            <a:ext cx="5844122" cy="3919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BB36DD-5BA4-9CE3-C080-D1A76B34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9FE7513-2DC5-ED1A-2148-33BF843E522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7A06A-8A1A-D482-27C3-082C0C04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28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804FF75E-3ECF-BEC5-A7D8-D1B8FF0A783C}"/>
              </a:ext>
            </a:extLst>
          </p:cNvPr>
          <p:cNvSpPr txBox="1"/>
          <p:nvPr/>
        </p:nvSpPr>
        <p:spPr>
          <a:xfrm>
            <a:off x="1349814" y="5880778"/>
            <a:ext cx="61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Empresa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Parch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Posey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(Diagrama Entidade-Relacionamento).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76EDAA-7CF0-DAB2-D536-35E5E8D7E07D}"/>
              </a:ext>
            </a:extLst>
          </p:cNvPr>
          <p:cNvGrpSpPr/>
          <p:nvPr/>
        </p:nvGrpSpPr>
        <p:grpSpPr>
          <a:xfrm>
            <a:off x="8359896" y="2442526"/>
            <a:ext cx="2029255" cy="708662"/>
            <a:chOff x="8268988" y="1730298"/>
            <a:chExt cx="2029255" cy="708662"/>
          </a:xfrm>
        </p:grpSpPr>
        <p:pic>
          <p:nvPicPr>
            <p:cNvPr id="3" name="Gráfico 2" descr="Banco de dados com preenchimento sólido">
              <a:extLst>
                <a:ext uri="{FF2B5EF4-FFF2-40B4-BE49-F238E27FC236}">
                  <a16:creationId xmlns:a16="http://schemas.microsoft.com/office/drawing/2014/main" id="{C9438881-193B-0FD5-5049-E8068077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DEC12AF-5B01-2C3F-47D6-4DC8B8B4E087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ordens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C5A6FD4-0A7B-00AA-3B14-149C0F7C5389}"/>
              </a:ext>
            </a:extLst>
          </p:cNvPr>
          <p:cNvGrpSpPr/>
          <p:nvPr/>
        </p:nvGrpSpPr>
        <p:grpSpPr>
          <a:xfrm>
            <a:off x="8359896" y="3241093"/>
            <a:ext cx="2029255" cy="708662"/>
            <a:chOff x="8268988" y="1730298"/>
            <a:chExt cx="2029255" cy="708662"/>
          </a:xfrm>
        </p:grpSpPr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01A21937-4A41-B21C-2958-69435DCA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56F2863-7992-2705-C572-38F193E01029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contas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32F16C-1EF7-94DA-C9C8-7622A5EC430A}"/>
              </a:ext>
            </a:extLst>
          </p:cNvPr>
          <p:cNvGrpSpPr/>
          <p:nvPr/>
        </p:nvGrpSpPr>
        <p:grpSpPr>
          <a:xfrm>
            <a:off x="8359896" y="4050913"/>
            <a:ext cx="2029255" cy="708662"/>
            <a:chOff x="8268988" y="1730298"/>
            <a:chExt cx="2029255" cy="708662"/>
          </a:xfrm>
        </p:grpSpPr>
        <p:pic>
          <p:nvPicPr>
            <p:cNvPr id="14" name="Gráfico 13" descr="Banco de dados com preenchimento sólido">
              <a:extLst>
                <a:ext uri="{FF2B5EF4-FFF2-40B4-BE49-F238E27FC236}">
                  <a16:creationId xmlns:a16="http://schemas.microsoft.com/office/drawing/2014/main" id="{ED7D634F-A206-45B8-478E-3D71E67BC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B9AB59D-CD0F-9E22-31A1-8027619D3906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regiões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F77A18-779F-D373-66BC-79F5953E70F6}"/>
              </a:ext>
            </a:extLst>
          </p:cNvPr>
          <p:cNvSpPr txBox="1"/>
          <p:nvPr/>
        </p:nvSpPr>
        <p:spPr>
          <a:xfrm>
            <a:off x="8359896" y="1825625"/>
            <a:ext cx="24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u="sng" dirty="0"/>
              <a:t>Múltiplas tabelas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2A1B899-9C6D-1928-F9FF-17FB2FCED7BC}"/>
              </a:ext>
            </a:extLst>
          </p:cNvPr>
          <p:cNvGrpSpPr/>
          <p:nvPr/>
        </p:nvGrpSpPr>
        <p:grpSpPr>
          <a:xfrm>
            <a:off x="8359896" y="4860733"/>
            <a:ext cx="2468767" cy="708662"/>
            <a:chOff x="8268988" y="1730298"/>
            <a:chExt cx="2468767" cy="708662"/>
          </a:xfrm>
        </p:grpSpPr>
        <p:pic>
          <p:nvPicPr>
            <p:cNvPr id="17" name="Gráfico 16" descr="Banco de dados com preenchimento sólido">
              <a:extLst>
                <a:ext uri="{FF2B5EF4-FFF2-40B4-BE49-F238E27FC236}">
                  <a16:creationId xmlns:a16="http://schemas.microsoft.com/office/drawing/2014/main" id="{15D1C4DC-4637-14AB-6A82-3CEADE6C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007F8E3-3070-6E97-4C94-872F636002F7}"/>
                </a:ext>
              </a:extLst>
            </p:cNvPr>
            <p:cNvSpPr txBox="1"/>
            <p:nvPr/>
          </p:nvSpPr>
          <p:spPr>
            <a:xfrm>
              <a:off x="9033426" y="1899963"/>
              <a:ext cx="1704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representantes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061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2332-770E-85F5-F2DF-854B5549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AFC05F-57DC-0582-DF4D-C7AE8EB4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/>
              <a:t>Dados: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Referentes à </a:t>
            </a:r>
            <a:r>
              <a:rPr lang="pt-BR" sz="2000" dirty="0" err="1"/>
              <a:t>Parch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Posey</a:t>
            </a:r>
            <a:r>
              <a:rPr lang="pt-BR" sz="2000" dirty="0"/>
              <a:t>, uma empresa fictícia de  venda de papel. Essa empresa tem 50 representantes de vendas em quatro regiões dos Estados Unidos. Constam 5 tabelas associadas: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orders</a:t>
            </a:r>
            <a:r>
              <a:rPr lang="pt-BR" sz="2000" dirty="0"/>
              <a:t>: todos os pedidos feitos de 2014-12-03 a 2017-01-01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accounts</a:t>
            </a:r>
            <a:r>
              <a:rPr lang="pt-BR" sz="2000" dirty="0"/>
              <a:t>: todas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  <a:p>
            <a:pPr>
              <a:lnSpc>
                <a:spcPct val="120000"/>
              </a:lnSpc>
            </a:pPr>
            <a:r>
              <a:rPr lang="pt-BR" sz="2000" b="1" dirty="0" err="1"/>
              <a:t>regions</a:t>
            </a:r>
            <a:r>
              <a:rPr lang="pt-BR" sz="2000" dirty="0"/>
              <a:t>: as 4 regiões nos Estados Unidos onde a empresa opera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sales_reps</a:t>
            </a:r>
            <a:r>
              <a:rPr lang="pt-BR" sz="2000" dirty="0"/>
              <a:t>: informações sobre os representantes de vendas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web_events</a:t>
            </a:r>
            <a:r>
              <a:rPr lang="pt-BR" sz="2000" dirty="0"/>
              <a:t>: todos os dados de eventos da web para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C41FD4-A362-23FA-077C-0B84B55F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EE0741D-CA2A-DA00-0F92-BFDE2EBA0AE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6B3C75-B866-68F5-2219-06B297BD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22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2EFA73-9392-0F3B-9FF9-585E6600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/>
              <a:t>Ferramenta de BI (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Business Intelligence</a:t>
            </a:r>
            <a:r>
              <a:rPr lang="pt-BR" sz="2400" dirty="0"/>
              <a:t>*)</a:t>
            </a:r>
          </a:p>
          <a:p>
            <a:r>
              <a:rPr lang="pt-BR" sz="2400" dirty="0"/>
              <a:t>Análise e Visualização de Dados (interativa) – </a:t>
            </a:r>
            <a:r>
              <a:rPr lang="pt-BR" sz="2400" b="1" dirty="0"/>
              <a:t>relatórios </a:t>
            </a:r>
            <a:r>
              <a:rPr lang="pt-BR" sz="2400" dirty="0"/>
              <a:t>e</a:t>
            </a:r>
            <a:r>
              <a:rPr lang="pt-BR" sz="2400" b="1" dirty="0"/>
              <a:t> dashboards</a:t>
            </a:r>
          </a:p>
          <a:p>
            <a:r>
              <a:rPr lang="pt-BR" sz="2400" dirty="0" err="1"/>
              <a:t>Deploy</a:t>
            </a:r>
            <a:r>
              <a:rPr lang="pt-BR" sz="2400" dirty="0"/>
              <a:t> de um produto de dados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6D99BD-6BC5-FD98-29A3-A8A50F94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2735421-BB05-C518-C064-A9AA33E34A71}"/>
              </a:ext>
            </a:extLst>
          </p:cNvPr>
          <p:cNvGrpSpPr/>
          <p:nvPr/>
        </p:nvGrpSpPr>
        <p:grpSpPr>
          <a:xfrm>
            <a:off x="1084288" y="3875284"/>
            <a:ext cx="10013430" cy="2041131"/>
            <a:chOff x="1094281" y="3212293"/>
            <a:chExt cx="10013430" cy="204113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0BA13B4-F0FE-EDB8-F00D-4D97E7D58253}"/>
                </a:ext>
              </a:extLst>
            </p:cNvPr>
            <p:cNvGrpSpPr/>
            <p:nvPr/>
          </p:nvGrpSpPr>
          <p:grpSpPr>
            <a:xfrm>
              <a:off x="1094282" y="3212293"/>
              <a:ext cx="10013429" cy="1499017"/>
              <a:chOff x="1094282" y="3597639"/>
              <a:chExt cx="10013429" cy="1499017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973A9CB-B382-1952-3157-349BEAADB67D}"/>
                  </a:ext>
                </a:extLst>
              </p:cNvPr>
              <p:cNvSpPr/>
              <p:nvPr/>
            </p:nvSpPr>
            <p:spPr>
              <a:xfrm>
                <a:off x="1094282" y="3597639"/>
                <a:ext cx="10013429" cy="14990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F038C25B-B905-B179-DE18-BEE518D5A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524" y="3901321"/>
                <a:ext cx="9614941" cy="10792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b="1" dirty="0"/>
                  <a:t>*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Business </a:t>
                </a:r>
                <a:r>
                  <a:rPr lang="pt-BR" sz="2000" b="1" i="0" u="sng" dirty="0" err="1">
                    <a:solidFill>
                      <a:srgbClr val="161616"/>
                    </a:solidFill>
                    <a:effectLst/>
                    <a:latin typeface="Aptos (Corpo)"/>
                  </a:rPr>
                  <a:t>intelligence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 </a:t>
                </a:r>
                <a:r>
                  <a:rPr lang="pt-BR" sz="2000" b="1" i="0" dirty="0">
                    <a:solidFill>
                      <a:srgbClr val="161616"/>
                    </a:solidFill>
                    <a:effectLst/>
                    <a:latin typeface="Aptos (Corpo)"/>
                  </a:rPr>
                  <a:t>(BI) </a:t>
                </a:r>
                <a:r>
                  <a:rPr lang="pt-BR" sz="2000" b="0" i="0" dirty="0">
                    <a:solidFill>
                      <a:srgbClr val="161616"/>
                    </a:solidFill>
                    <a:effectLst/>
                    <a:latin typeface="Aptos (Corpo)"/>
                  </a:rPr>
                  <a:t>é um conjunto de processos tecnológicos para coletar, gerenciar e analisar dados organizacionais para gerar insights que informam estratégias e operações de negócios.</a:t>
                </a:r>
                <a:endParaRPr lang="pt-BR" sz="2000" dirty="0">
                  <a:latin typeface="Aptos (Corpo)"/>
                </a:endParaRPr>
              </a:p>
              <a:p>
                <a:endParaRPr lang="pt-B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E7B71-66C5-B986-C97C-2FB5F25ED47D}"/>
                </a:ext>
              </a:extLst>
            </p:cNvPr>
            <p:cNvSpPr txBox="1"/>
            <p:nvPr/>
          </p:nvSpPr>
          <p:spPr>
            <a:xfrm>
              <a:off x="1094281" y="4730204"/>
              <a:ext cx="10013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IBM.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O que é business intelligence (BI)?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 Disponível em: 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https://www.ibm.com/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br-pt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topics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/business-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intelligence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. Acesso em  19 Nov. de 2024.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98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53A6-31A7-287B-D7CD-1F7959FB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748102-A8A6-5A7A-2865-CE22839B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200" u="sng" dirty="0"/>
              <a:t>Questões: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1. Qual foi a quantidade total vendida no período?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2. Qual foi a receita em Novembro de 2016?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3. Qual tipo de papel mais gerou receita na região `</a:t>
            </a:r>
            <a:r>
              <a:rPr lang="pt-BR" sz="2200" dirty="0">
                <a:solidFill>
                  <a:srgbClr val="0070C0"/>
                </a:solidFill>
              </a:rPr>
              <a:t>West</a:t>
            </a:r>
            <a:r>
              <a:rPr lang="pt-BR" sz="2200" dirty="0"/>
              <a:t>` (oeste)?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4. Qual representante de vendas vendeu região `</a:t>
            </a:r>
            <a:r>
              <a:rPr lang="pt-BR" sz="2200" dirty="0" err="1">
                <a:solidFill>
                  <a:srgbClr val="0070C0"/>
                </a:solidFill>
              </a:rPr>
              <a:t>Midwest</a:t>
            </a:r>
            <a:r>
              <a:rPr lang="pt-BR" sz="2200" dirty="0"/>
              <a:t>` (centro-oeste)?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7BF69-A511-590E-D9F9-3EDD2591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46F6A0-6CED-3965-9B6A-9DF00713EDE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9F1F58-6312-BC4A-BA13-1A7D86F2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714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C5D96-05C5-8BA9-7591-ED46985E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76F8F-0616-E38F-A08D-54118869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FABC70-91DE-B9CE-7A52-91CAC1678FA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08820A-FBB7-4508-92FD-B3E0EF89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31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7365F78-24D3-375F-2FDF-92E03C473B43}"/>
              </a:ext>
            </a:extLst>
          </p:cNvPr>
          <p:cNvSpPr txBox="1"/>
          <p:nvPr/>
        </p:nvSpPr>
        <p:spPr>
          <a:xfrm>
            <a:off x="2282317" y="6048573"/>
            <a:ext cx="745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Dashboard de referência.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7A5D2E-1299-67EE-5E9B-BEA50D25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33" y="1690688"/>
            <a:ext cx="7332655" cy="4139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57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74D2-29F0-2FCD-4164-5E78DFF8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9237-9137-79F3-EE6D-EC0E2212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VISUAIS...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B6368E-2D55-EDD2-4641-1E4018DD42F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B22060-223C-ED4A-A7A8-9DC37BFB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345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9A92-789F-73EA-A98C-BD9773C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86C91-5FB9-1697-9D03-C891FA1E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PBI possui: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Visuais </a:t>
            </a:r>
            <a:r>
              <a:rPr lang="pt-BR" sz="2400" i="1" dirty="0" err="1"/>
              <a:t>built</a:t>
            </a:r>
            <a:r>
              <a:rPr lang="pt-BR" sz="2400" i="1" dirty="0"/>
              <a:t>-in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terceiros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comunidade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Qual gráfico escolher? </a:t>
            </a:r>
            <a:r>
              <a:rPr lang="pt-BR" sz="2400" dirty="0"/>
              <a:t>(</a:t>
            </a:r>
            <a:r>
              <a:rPr lang="pt-BR" sz="2400" i="1" dirty="0" err="1">
                <a:hlinkClick r:id="rId2"/>
              </a:rPr>
              <a:t>from</a:t>
            </a:r>
            <a:r>
              <a:rPr lang="pt-BR" sz="2400" i="1" dirty="0">
                <a:hlinkClick r:id="rId2"/>
              </a:rPr>
              <a:t> data </a:t>
            </a:r>
            <a:r>
              <a:rPr lang="pt-BR" sz="2400" i="1" dirty="0" err="1">
                <a:hlinkClick r:id="rId2"/>
              </a:rPr>
              <a:t>to</a:t>
            </a:r>
            <a:r>
              <a:rPr lang="pt-BR" sz="2400" i="1" dirty="0">
                <a:hlinkClick r:id="rId2"/>
              </a:rPr>
              <a:t> </a:t>
            </a:r>
            <a:r>
              <a:rPr lang="pt-BR" sz="2400" i="1" dirty="0" err="1">
                <a:hlinkClick r:id="rId2"/>
              </a:rPr>
              <a:t>viz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Aquele que melhor transmite a informação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Fácil comunicação e entendimento (por parte da audiência)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 carga cognitiva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AB727-5B3F-3F29-F19F-4DE75E98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8B173D-4D53-C7C3-C4D6-DCBA8207DE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F86D83-8A44-848B-56DE-A04E06D9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92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0D4F-D4CD-9FE5-5E12-8F6A46E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1051DB-B687-A604-A974-07B351E66A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90BB58-5CD1-C69C-A9C7-8B6EFD89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34</a:t>
            </a:fld>
            <a:endParaRPr lang="pt-BR"/>
          </a:p>
        </p:txBody>
      </p:sp>
      <p:pic>
        <p:nvPicPr>
          <p:cNvPr id="3074" name="Picture 2" descr="How to choose the right chart for your data">
            <a:extLst>
              <a:ext uri="{FF2B5EF4-FFF2-40B4-BE49-F238E27FC236}">
                <a16:creationId xmlns:a16="http://schemas.microsoft.com/office/drawing/2014/main" id="{4E78F000-EC19-8A31-9659-0121E09CC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0" b="2101"/>
          <a:stretch/>
        </p:blipFill>
        <p:spPr bwMode="auto">
          <a:xfrm>
            <a:off x="2265320" y="389912"/>
            <a:ext cx="7661359" cy="5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A99C439-5180-0D47-AF04-71755018A1AB}"/>
              </a:ext>
            </a:extLst>
          </p:cNvPr>
          <p:cNvSpPr txBox="1"/>
          <p:nvPr/>
        </p:nvSpPr>
        <p:spPr>
          <a:xfrm>
            <a:off x="2662988" y="6212669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(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MORALES, 2020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82830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F894-0F6E-2570-5C03-4580C36D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04EBB-5F43-EF71-CEB4-78F89873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alguns exemplos...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CD8E78C-8D3E-F74D-0363-303DB4C320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ABA590-B978-41B1-EB76-BEB6124C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44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D162-D418-6F6F-09FF-3E1508F8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D0B2-AAA9-7D37-26B9-6A0455A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BD8DE6-CC7A-9D39-CB37-77B27640A01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746F73-FA0B-DEFA-DF78-FDD5CF20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36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247F2AE-4018-F49E-C5B9-80BA990C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420" y="1584430"/>
            <a:ext cx="6709347" cy="4755878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Imagem 15" descr="Comida em cima de mesa de madeira&#10;&#10;Descrição gerada automaticamente">
            <a:extLst>
              <a:ext uri="{FF2B5EF4-FFF2-40B4-BE49-F238E27FC236}">
                <a16:creationId xmlns:a16="http://schemas.microsoft.com/office/drawing/2014/main" id="{07411874-08D6-4D68-2A44-3DF7DDDF1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35">
            <a:off x="7913981" y="2092013"/>
            <a:ext cx="2418304" cy="374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44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5EA4-C340-AE92-0E73-11A7D23E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E6B4-018D-095E-E6E1-20A4A23E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C6180E-E3C6-C2C9-246A-563CC161A45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D5BB71-CCDC-840B-7EA3-1ACF4343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DC67A-3596-2DD3-545F-B63790EC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1569796"/>
            <a:ext cx="8259328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045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2FF7-2542-A4CC-1B7D-E47DB66C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1C6652-2C9B-6EF8-7753-08CF8601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4" y="1579323"/>
            <a:ext cx="8278380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249986-DE65-6B6B-9F23-278A42EC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2C4E75-FEBE-C41F-1046-E62F1AF8C21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DA39C-2A47-2B6F-E517-F73F3C7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8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0A26-BB48-EE06-5EEB-AFC4FE56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99ACB-309A-9DF1-FE26-FA6CD954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0140A8-3850-DED8-0C8E-2BEC579D2718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3A3F6E-89C4-CA2B-323D-5664E58B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088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41B02-B7A4-2026-40E5-8040E229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95509-03D8-4A2E-907C-C8B55AD6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12" y="3117618"/>
            <a:ext cx="3199151" cy="2715380"/>
          </a:xfrm>
        </p:spPr>
        <p:txBody>
          <a:bodyPr>
            <a:normAutofit/>
          </a:bodyPr>
          <a:lstStyle/>
          <a:p>
            <a:r>
              <a:rPr lang="pt-BR" sz="2000" dirty="0"/>
              <a:t>Qual(</a:t>
            </a:r>
            <a:r>
              <a:rPr lang="pt-BR" sz="2000" dirty="0" err="1"/>
              <a:t>is</a:t>
            </a:r>
            <a:r>
              <a:rPr lang="pt-BR" sz="2000" dirty="0"/>
              <a:t>) problemas se busca(m) resolver?</a:t>
            </a:r>
          </a:p>
          <a:p>
            <a:r>
              <a:rPr lang="pt-BR" sz="2000" dirty="0"/>
              <a:t>Objetivo do dashboard?</a:t>
            </a:r>
          </a:p>
          <a:p>
            <a:r>
              <a:rPr lang="pt-BR" sz="2000" dirty="0"/>
              <a:t>Informações relevantes para a tomada de decisão?</a:t>
            </a:r>
          </a:p>
          <a:p>
            <a:r>
              <a:rPr lang="pt-BR" sz="2000" dirty="0"/>
              <a:t>Quem vai consumir?</a:t>
            </a:r>
          </a:p>
          <a:p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A3DADA-72DD-10C3-14A6-046F8373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61859C9-A99E-A4AA-7392-C608831AEAF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16AA6-4DC7-723E-7D34-30ADFC6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</a:t>
            </a:fld>
            <a:endParaRPr lang="pt-BR"/>
          </a:p>
        </p:txBody>
      </p:sp>
      <p:pic>
        <p:nvPicPr>
          <p:cNvPr id="14" name="Gráfico 13" descr="Na mosca com preenchimento sólido">
            <a:extLst>
              <a:ext uri="{FF2B5EF4-FFF2-40B4-BE49-F238E27FC236}">
                <a16:creationId xmlns:a16="http://schemas.microsoft.com/office/drawing/2014/main" id="{F4FEAEEA-A353-EA57-BB36-AF19D59B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12" y="2204584"/>
            <a:ext cx="755390" cy="7553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8A775E-B6CE-A291-4BC2-08845A7CF422}"/>
              </a:ext>
            </a:extLst>
          </p:cNvPr>
          <p:cNvSpPr txBox="1"/>
          <p:nvPr/>
        </p:nvSpPr>
        <p:spPr>
          <a:xfrm>
            <a:off x="1833010" y="2258222"/>
            <a:ext cx="230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CONTEXTO DE NEGÓCIO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A90161-45D8-BDB6-4A64-58F527DA1341}"/>
              </a:ext>
            </a:extLst>
          </p:cNvPr>
          <p:cNvGrpSpPr/>
          <p:nvPr/>
        </p:nvGrpSpPr>
        <p:grpSpPr>
          <a:xfrm>
            <a:off x="5043904" y="2196022"/>
            <a:ext cx="2309110" cy="3636976"/>
            <a:chOff x="4941445" y="1848332"/>
            <a:chExt cx="2309110" cy="3636976"/>
          </a:xfrm>
        </p:grpSpPr>
        <p:sp>
          <p:nvSpPr>
            <p:cNvPr id="4" name="Espaço Reservado para Conteúdo 2">
              <a:extLst>
                <a:ext uri="{FF2B5EF4-FFF2-40B4-BE49-F238E27FC236}">
                  <a16:creationId xmlns:a16="http://schemas.microsoft.com/office/drawing/2014/main" id="{9160D0BF-5A21-5134-5D86-B4BD3AC9F7DF}"/>
                </a:ext>
              </a:extLst>
            </p:cNvPr>
            <p:cNvSpPr txBox="1">
              <a:spLocks/>
            </p:cNvSpPr>
            <p:nvPr/>
          </p:nvSpPr>
          <p:spPr>
            <a:xfrm>
              <a:off x="4941445" y="2769928"/>
              <a:ext cx="2309110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Origem?</a:t>
              </a:r>
            </a:p>
            <a:p>
              <a:r>
                <a:rPr lang="pt-BR" sz="2000" dirty="0"/>
                <a:t>Quem gera?</a:t>
              </a:r>
            </a:p>
            <a:p>
              <a:r>
                <a:rPr lang="pt-BR" sz="2000" dirty="0"/>
                <a:t>Metadados</a:t>
              </a:r>
            </a:p>
            <a:p>
              <a:r>
                <a:rPr lang="pt-BR" sz="2000" dirty="0"/>
                <a:t>Atualização?</a:t>
              </a:r>
            </a:p>
            <a:p>
              <a:endParaRPr lang="pt-BR" sz="2000" dirty="0"/>
            </a:p>
          </p:txBody>
        </p:sp>
        <p:pic>
          <p:nvPicPr>
            <p:cNvPr id="15" name="Gráfico 14" descr="Banco de dados com preenchimento sólido">
              <a:extLst>
                <a:ext uri="{FF2B5EF4-FFF2-40B4-BE49-F238E27FC236}">
                  <a16:creationId xmlns:a16="http://schemas.microsoft.com/office/drawing/2014/main" id="{3EB78C94-F853-80A3-0006-37B7C580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41445" y="1848332"/>
              <a:ext cx="755390" cy="75539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B60F762-BB93-C16D-D347-83300558952B}"/>
                </a:ext>
              </a:extLst>
            </p:cNvPr>
            <p:cNvSpPr txBox="1"/>
            <p:nvPr/>
          </p:nvSpPr>
          <p:spPr>
            <a:xfrm>
              <a:off x="5673050" y="2040469"/>
              <a:ext cx="136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DADOS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129F6C7-1DEF-A6D2-27E8-10358FFED894}"/>
              </a:ext>
            </a:extLst>
          </p:cNvPr>
          <p:cNvGrpSpPr/>
          <p:nvPr/>
        </p:nvGrpSpPr>
        <p:grpSpPr>
          <a:xfrm>
            <a:off x="8003004" y="2203694"/>
            <a:ext cx="2373493" cy="3637867"/>
            <a:chOff x="8070329" y="1847441"/>
            <a:chExt cx="2373493" cy="3637867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173DDFEC-9B47-08BA-0726-F25C9243B467}"/>
                </a:ext>
              </a:extLst>
            </p:cNvPr>
            <p:cNvSpPr txBox="1">
              <a:spLocks/>
            </p:cNvSpPr>
            <p:nvPr/>
          </p:nvSpPr>
          <p:spPr>
            <a:xfrm>
              <a:off x="8070329" y="2769928"/>
              <a:ext cx="2309111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Local</a:t>
              </a:r>
            </a:p>
            <a:p>
              <a:r>
                <a:rPr lang="pt-BR" sz="2000" dirty="0"/>
                <a:t>Online</a:t>
              </a:r>
            </a:p>
          </p:txBody>
        </p:sp>
        <p:pic>
          <p:nvPicPr>
            <p:cNvPr id="16" name="Gráfico 15" descr="Apresentação com gráfico de barras com preenchimento sólido">
              <a:extLst>
                <a:ext uri="{FF2B5EF4-FFF2-40B4-BE49-F238E27FC236}">
                  <a16:creationId xmlns:a16="http://schemas.microsoft.com/office/drawing/2014/main" id="{F0BBFE63-044F-447D-6700-4E915E0D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329" y="1847441"/>
              <a:ext cx="755390" cy="75539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0D101E4-702C-1B69-6401-A87FF3ECE89A}"/>
                </a:ext>
              </a:extLst>
            </p:cNvPr>
            <p:cNvSpPr txBox="1"/>
            <p:nvPr/>
          </p:nvSpPr>
          <p:spPr>
            <a:xfrm>
              <a:off x="8831913" y="2009021"/>
              <a:ext cx="1611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PUBLICAÇÃO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5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D0E1-AA97-37EB-75DD-C00A6359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B6032E-4911-3CAC-57B1-06BF9959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Existem dois tipos: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Padrão (mostra valores)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Outro visual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D89E7-5435-7655-C490-7F84655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5DE383-9763-9DF1-B531-F400DC2D7A2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D5765-1A98-1699-B932-CDE8E5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910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AADBA-28C2-9AB5-0D3B-1F57AD68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9AA48-771A-CB4E-EF0A-6912620A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851877-53C8-8390-0C8E-14C5BBE248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C56507-7C01-F137-BA0E-8F02A334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65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E990-6EB9-3092-A4CA-25A70B86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0C1E57-F47C-9963-4002-C9E3592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 err="1"/>
              <a:t>Daset</a:t>
            </a:r>
            <a:r>
              <a:rPr lang="pt-BR" sz="2000" u="sng" dirty="0"/>
              <a:t> </a:t>
            </a:r>
            <a:r>
              <a:rPr lang="pt-BR" sz="2000" u="sng" dirty="0" err="1"/>
              <a:t>marketing_campaings</a:t>
            </a:r>
            <a:r>
              <a:rPr lang="pt-BR" sz="2000" u="sng" dirty="0"/>
              <a:t>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Carregar os dados no PBI, e obter as seguintes colunas: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Total gasto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Compras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Dias como cliente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Campanhas aceitas</a:t>
            </a:r>
          </a:p>
          <a:p>
            <a:pPr>
              <a:lnSpc>
                <a:spcPct val="120000"/>
              </a:lnSpc>
            </a:pP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/>
              <a:t>i) </a:t>
            </a:r>
            <a:r>
              <a:rPr lang="pt-BR" sz="2000" dirty="0"/>
              <a:t>Gerar um gráfico com dica de ferramenta com outro visual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 err="1"/>
              <a:t>ii</a:t>
            </a:r>
            <a:r>
              <a:rPr lang="pt-BR" sz="2000" b="1" dirty="0"/>
              <a:t>) </a:t>
            </a:r>
            <a:r>
              <a:rPr lang="pt-BR" sz="2000" dirty="0"/>
              <a:t>Gerar um gráfico com dica de ferramenta padrão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ED0FE-2359-20DB-77D3-ECCFF73A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F490B-860F-6418-8741-ECEC72FCF4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C58D6B-7FF4-C747-FB76-CCD7659C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248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64ED5-515D-0E7D-7CFA-B4778199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C301D46-1306-2323-E9C2-72D7FFB4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24" y="1690688"/>
            <a:ext cx="6706536" cy="449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DA4E10-64B0-EC1B-FED0-851BC697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CEFF936-D8BF-5DEB-B978-7ED4AEE16D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6010E1-DBE2-48E3-D059-78FD700A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43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2D2D71-3349-84B6-FAFE-54F4C36B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8241">
            <a:off x="6923608" y="1417058"/>
            <a:ext cx="4140608" cy="2325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AF19B3-2F16-9B91-1F58-FF06E2EBD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27" y="4174349"/>
            <a:ext cx="3391373" cy="219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9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6B5BF-C22F-35AC-7FB7-BF1DE829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3D11-1B2C-C69F-AADA-89CE0886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DRILL UP &amp; DRILL DOWN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BB0768-4403-5BE0-12B8-852941446FB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0DA3DE-4B5A-9213-5B66-598F3253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79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F4C7-4E8D-1410-89A1-64674B05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D4DD49B-5F80-A177-E1AD-0C12360A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1297546"/>
            <a:ext cx="6936434" cy="426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5E605DB-A328-F16D-DE3C-D5CA7013CC1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5282C1-C51D-668A-A336-33943C1F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45</a:t>
            </a:fld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57B1C9-928C-E240-18DD-212AF0A58006}"/>
              </a:ext>
            </a:extLst>
          </p:cNvPr>
          <p:cNvCxnSpPr/>
          <p:nvPr/>
        </p:nvCxnSpPr>
        <p:spPr>
          <a:xfrm>
            <a:off x="712032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C38180D-01A9-749A-FE44-874412BBE955}"/>
              </a:ext>
            </a:extLst>
          </p:cNvPr>
          <p:cNvCxnSpPr>
            <a:cxnSpLocks/>
          </p:cNvCxnSpPr>
          <p:nvPr/>
        </p:nvCxnSpPr>
        <p:spPr>
          <a:xfrm flipV="1">
            <a:off x="731769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33DE558-5BC7-C045-48F5-59F25ACCBF80}"/>
              </a:ext>
            </a:extLst>
          </p:cNvPr>
          <p:cNvSpPr txBox="1"/>
          <p:nvPr/>
        </p:nvSpPr>
        <p:spPr>
          <a:xfrm>
            <a:off x="7366663" y="2268937"/>
            <a:ext cx="182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Hierarquias</a:t>
            </a:r>
          </a:p>
        </p:txBody>
      </p:sp>
    </p:spTree>
    <p:extLst>
      <p:ext uri="{BB962C8B-B14F-4D97-AF65-F5344CB8AC3E}">
        <p14:creationId xmlns:p14="http://schemas.microsoft.com/office/powerpoint/2010/main" val="1016079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C00B-F0BB-FAE0-5DA4-D19B593E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E158E-8BEC-3977-2F13-447E0FC5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DATA ANALYSIS EXPRESSIONS (DAX)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145390-8568-6B7B-13B6-A5E9E5AAEBC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CC1A8B-1AA3-409B-01A9-7D244C84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882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1B83-F138-BAEE-90A5-AF11ADD4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CDE91-92FD-BB77-ABE7-3CF3EB03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Pode ser utilizado para gerar: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colunas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tabelas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análogo à tabela dinâmica do Excel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 rápidas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lista de funções DAX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built-in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Em termos de performance:</a:t>
            </a:r>
          </a:p>
          <a:p>
            <a:pPr marL="0" indent="0">
              <a:buNone/>
            </a:pPr>
            <a:r>
              <a:rPr lang="pt-BR" sz="2400" dirty="0"/>
              <a:t>				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Medida &gt; Coluna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FE0302-900F-BCB2-78BA-0F2F6DB2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93BC9C-63A9-8242-C79E-24DE82541D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045E67-03CD-48A3-7318-6AD4D80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158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E0A8-D940-4B13-6E15-4C929454E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FF50A-2ED1-2F30-9C6E-7A21994C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4254429-D571-4C9A-C4E3-E9415A14BDF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BFE351-DAC8-D9DE-FDE8-763DCA45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48</a:t>
            </a:fld>
            <a:endParaRPr lang="pt-BR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4A6B220-3AB2-F419-AB9A-CDFB58F9C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7539"/>
              </p:ext>
            </p:extLst>
          </p:nvPr>
        </p:nvGraphicFramePr>
        <p:xfrm>
          <a:off x="2013678" y="2025807"/>
          <a:ext cx="8154650" cy="335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9116">
                  <a:extLst>
                    <a:ext uri="{9D8B030D-6E8A-4147-A177-3AD203B41FA5}">
                      <a16:colId xmlns:a16="http://schemas.microsoft.com/office/drawing/2014/main" val="797296024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3367499340"/>
                    </a:ext>
                  </a:extLst>
                </a:gridCol>
                <a:gridCol w="2798818">
                  <a:extLst>
                    <a:ext uri="{9D8B030D-6E8A-4147-A177-3AD203B41FA5}">
                      <a16:colId xmlns:a16="http://schemas.microsoft.com/office/drawing/2014/main" val="3073544371"/>
                    </a:ext>
                  </a:extLst>
                </a:gridCol>
                <a:gridCol w="1293496">
                  <a:extLst>
                    <a:ext uri="{9D8B030D-6E8A-4147-A177-3AD203B41FA5}">
                      <a16:colId xmlns:a16="http://schemas.microsoft.com/office/drawing/2014/main" val="1250774635"/>
                    </a:ext>
                  </a:extLst>
                </a:gridCol>
              </a:tblGrid>
              <a:tr h="313362">
                <a:tc>
                  <a:txBody>
                    <a:bodyPr/>
                    <a:lstStyle/>
                    <a:p>
                      <a:r>
                        <a:rPr lang="pt-BR" sz="1600" b="1" dirty="0"/>
                        <a:t>Operadores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1" dirty="0"/>
                        <a:t>Descrição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1" dirty="0"/>
                        <a:t>Exemplo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1" dirty="0"/>
                        <a:t>Resultado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54873"/>
                  </a:ext>
                </a:extLst>
              </a:tr>
              <a:tr h="313362">
                <a:tc>
                  <a:txBody>
                    <a:bodyPr/>
                    <a:lstStyle/>
                    <a:p>
                      <a:r>
                        <a:rPr lang="pt-BR" sz="1600" dirty="0"/>
                        <a:t>+ - * /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Operações matemáticas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= </a:t>
                      </a:r>
                      <a:r>
                        <a:rPr lang="pt-BR" sz="1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0,2 * 2300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460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856803"/>
                  </a:ext>
                </a:extLst>
              </a:tr>
              <a:tr h="313362">
                <a:tc>
                  <a:txBody>
                    <a:bodyPr/>
                    <a:lstStyle/>
                    <a:p>
                      <a:r>
                        <a:rPr lang="pt-BR" sz="1600" dirty="0"/>
                        <a:t>^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Potência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= </a:t>
                      </a:r>
                      <a:r>
                        <a:rPr lang="pt-BR" sz="1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 ^ 8</a:t>
                      </a:r>
                      <a:r>
                        <a:rPr lang="pt-BR" sz="16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053855"/>
                  </a:ext>
                </a:extLst>
              </a:tr>
              <a:tr h="313362">
                <a:tc>
                  <a:txBody>
                    <a:bodyPr/>
                    <a:lstStyle/>
                    <a:p>
                      <a:r>
                        <a:rPr lang="pt-BR" sz="1600" dirty="0"/>
                        <a:t>&amp;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Concatenação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= “</a:t>
                      </a:r>
                      <a:r>
                        <a:rPr lang="pt-BR" sz="1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OP” &amp; “–” &amp; “Depto.”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OP – Depto.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152476"/>
                  </a:ext>
                </a:extLst>
              </a:tr>
              <a:tr h="313362">
                <a:tc>
                  <a:txBody>
                    <a:bodyPr/>
                    <a:lstStyle/>
                    <a:p>
                      <a:r>
                        <a:rPr lang="pt-BR" sz="1600" dirty="0"/>
                        <a:t>= &lt; &gt;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Condicionais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= </a:t>
                      </a:r>
                      <a:r>
                        <a:rPr lang="pt-BR" sz="1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10000 = 12000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rgbClr val="FF46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342608"/>
                  </a:ext>
                </a:extLst>
              </a:tr>
              <a:tr h="313362">
                <a:tc>
                  <a:txBody>
                    <a:bodyPr/>
                    <a:lstStyle/>
                    <a:p>
                      <a:r>
                        <a:rPr lang="pt-BR" sz="1600" dirty="0"/>
                        <a:t>&lt;= e &gt;=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Condicionais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= </a:t>
                      </a:r>
                      <a:r>
                        <a:rPr lang="pt-BR" sz="1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 &lt;= 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err="1">
                          <a:solidFill>
                            <a:srgbClr val="1B1A2B"/>
                          </a:solidFill>
                        </a:rPr>
                        <a:t>True</a:t>
                      </a:r>
                      <a:endParaRPr lang="pt-BR" sz="1600" dirty="0">
                        <a:solidFill>
                          <a:srgbClr val="1B1A2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691663"/>
                  </a:ext>
                </a:extLst>
              </a:tr>
              <a:tr h="313362">
                <a:tc>
                  <a:txBody>
                    <a:bodyPr/>
                    <a:lstStyle/>
                    <a:p>
                      <a:r>
                        <a:rPr lang="pt-BR" sz="1600" dirty="0"/>
                        <a:t>&lt;&gt;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Condicionais (diferente)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= </a:t>
                      </a:r>
                      <a:r>
                        <a:rPr lang="pt-BR" sz="1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15 &lt;&gt; 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err="1">
                          <a:solidFill>
                            <a:srgbClr val="1B1A2B"/>
                          </a:solidFill>
                        </a:rPr>
                        <a:t>True</a:t>
                      </a:r>
                      <a:endParaRPr lang="pt-BR" sz="1600" dirty="0">
                        <a:solidFill>
                          <a:srgbClr val="1B1A2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946944"/>
                  </a:ext>
                </a:extLst>
              </a:tr>
              <a:tr h="313362">
                <a:tc>
                  <a:txBody>
                    <a:bodyPr/>
                    <a:lstStyle/>
                    <a:p>
                      <a:r>
                        <a:rPr lang="pt-BR" sz="1600" dirty="0"/>
                        <a:t>&amp;&amp;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= </a:t>
                      </a:r>
                      <a:r>
                        <a:rPr lang="pt-BR" sz="1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 &lt; 5 &amp;&amp; 3 &lt; 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>
                          <a:solidFill>
                            <a:srgbClr val="1B1A2B"/>
                          </a:solidFill>
                        </a:rPr>
                        <a:t>True</a:t>
                      </a:r>
                      <a:endParaRPr lang="pt-BR" sz="1600" dirty="0">
                        <a:solidFill>
                          <a:srgbClr val="1B1A2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214261"/>
                  </a:ext>
                </a:extLst>
              </a:tr>
              <a:tr h="313362">
                <a:tc>
                  <a:txBody>
                    <a:bodyPr/>
                    <a:lstStyle/>
                    <a:p>
                      <a:r>
                        <a:rPr lang="pt-BR" sz="1600" dirty="0"/>
                        <a:t>||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OU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= </a:t>
                      </a:r>
                      <a:r>
                        <a:rPr lang="pt-BR" sz="1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 &lt; 5 || 3 &lt; 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err="1">
                          <a:solidFill>
                            <a:srgbClr val="1B1A2B"/>
                          </a:solidFill>
                        </a:rPr>
                        <a:t>True</a:t>
                      </a:r>
                      <a:endParaRPr lang="pt-BR" sz="1600" dirty="0">
                        <a:solidFill>
                          <a:srgbClr val="1B1A2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74947"/>
                  </a:ext>
                </a:extLst>
              </a:tr>
              <a:tr h="313362">
                <a:tc>
                  <a:txBody>
                    <a:bodyPr/>
                    <a:lstStyle/>
                    <a:p>
                      <a:r>
                        <a:rPr lang="pt-BR" sz="1600" dirty="0"/>
                        <a:t>IN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Contido na lista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= </a:t>
                      </a:r>
                      <a:r>
                        <a:rPr lang="pt-BR" sz="1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“SP” in {“RS”, “SC”, “PR”}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rgbClr val="FF46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512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431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7C96-4C99-CB44-43BD-21C06AF0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DD745-1821-1E53-87A7-0DCBEA94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Funções: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Básicas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Iterativas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Cumulativas,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texto,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Lógicas (</a:t>
            </a:r>
            <a:r>
              <a:rPr lang="pt-BR" sz="1800" dirty="0">
                <a:solidFill>
                  <a:srgbClr val="0070C0"/>
                </a:solidFill>
              </a:rPr>
              <a:t>Switch</a:t>
            </a:r>
            <a:r>
              <a:rPr lang="pt-BR" sz="2400" dirty="0"/>
              <a:t>)...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2C090-472E-AA70-3D4C-7BAFDDA4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153DA4-6015-5CA1-AFE6-92D68253492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CC7C38-3ECF-4600-22F8-DDF228CC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49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44DBD75-0CCB-4138-E622-62A789D3CC1B}"/>
              </a:ext>
            </a:extLst>
          </p:cNvPr>
          <p:cNvSpPr txBox="1">
            <a:spLocks/>
          </p:cNvSpPr>
          <p:nvPr/>
        </p:nvSpPr>
        <p:spPr>
          <a:xfrm>
            <a:off x="2647637" y="4812285"/>
            <a:ext cx="6886731" cy="548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b="1" i="1" dirty="0"/>
              <a:t>SWITCH( </a:t>
            </a:r>
            <a:r>
              <a:rPr lang="pt-BR" sz="1800" i="1" dirty="0"/>
              <a:t>tabela[coluna], valor1, resultado1, valor2, resultado2, </a:t>
            </a:r>
            <a:r>
              <a:rPr lang="pt-BR" sz="1800" b="1" i="1" dirty="0"/>
              <a:t>... )</a:t>
            </a:r>
          </a:p>
        </p:txBody>
      </p:sp>
    </p:spTree>
    <p:extLst>
      <p:ext uri="{BB962C8B-B14F-4D97-AF65-F5344CB8AC3E}">
        <p14:creationId xmlns:p14="http://schemas.microsoft.com/office/powerpoint/2010/main" val="62860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3B49-487B-D280-9A3C-15BB1C2A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1B296-FFEF-7F98-FCC8-6A825DF0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Capacidades da ferramenta:</a:t>
            </a:r>
          </a:p>
          <a:p>
            <a:r>
              <a:rPr lang="pt-BR" sz="2400" dirty="0"/>
              <a:t>Tratar dados (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ETL</a:t>
            </a:r>
            <a:r>
              <a:rPr lang="pt-BR" sz="2400" dirty="0"/>
              <a:t>)</a:t>
            </a:r>
          </a:p>
          <a:p>
            <a:r>
              <a:rPr lang="pt-BR" sz="2400" dirty="0"/>
              <a:t>Combinar/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conectar</a:t>
            </a:r>
            <a:r>
              <a:rPr lang="pt-BR" sz="2400" dirty="0"/>
              <a:t> com várias fontes de dados</a:t>
            </a:r>
          </a:p>
          <a:p>
            <a:r>
              <a:rPr lang="pt-BR" sz="2400" dirty="0"/>
              <a:t>Visualizar dados de maneira 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interativa</a:t>
            </a:r>
            <a:r>
              <a:rPr lang="pt-BR" sz="2400" dirty="0"/>
              <a:t> e de fácil 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compartilhamento</a:t>
            </a:r>
          </a:p>
          <a:p>
            <a:r>
              <a:rPr lang="pt-BR" sz="2400" dirty="0"/>
              <a:t>Extrair </a:t>
            </a:r>
            <a:r>
              <a:rPr lang="pt-BR" sz="24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insights</a:t>
            </a:r>
            <a:r>
              <a:rPr lang="pt-BR" sz="2400" i="1" dirty="0"/>
              <a:t> </a:t>
            </a:r>
            <a:r>
              <a:rPr lang="pt-BR" sz="2400" dirty="0"/>
              <a:t>e tomar decisões</a:t>
            </a:r>
            <a:r>
              <a:rPr lang="pt-BR" sz="2400" i="1" dirty="0"/>
              <a:t> data-</a:t>
            </a:r>
            <a:r>
              <a:rPr lang="pt-BR" sz="2400" i="1" dirty="0" err="1"/>
              <a:t>driven</a:t>
            </a:r>
            <a:endParaRPr lang="pt-BR" sz="2400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7A972-3E23-897F-619B-FD7EE6CC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9962818-B7F4-F50B-B3C9-83BA9382D3D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768566-E456-56E0-E492-36DC863B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075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CE53-4A05-A7D1-0477-A487A3E5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686CE-FE38-EBE8-C843-B29EB5C6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Tabela Calendário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Criada manualmente ou via DAX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Melhora a interação com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 granularidade nos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Permite os </a:t>
            </a:r>
            <a:r>
              <a:rPr lang="pt-BR" sz="2400" i="1" dirty="0" err="1"/>
              <a:t>drills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Boa prática</a:t>
            </a:r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Observação: </a:t>
            </a:r>
            <a:r>
              <a:rPr lang="pt-BR" sz="2400" dirty="0"/>
              <a:t>precisa estar relacionada com as tabelas do modelo de dados.</a:t>
            </a:r>
            <a:endParaRPr lang="pt-BR" sz="2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7F9389-6B98-F327-A643-587009E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93DDD8-0CE0-EB09-E5F2-E49347277A1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D9CC46-1E25-8BDC-0BC7-65CA331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50</a:t>
            </a:fld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04C79A-0599-5DD6-5F8F-89ECBA55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1009">
            <a:off x="6862201" y="2177217"/>
            <a:ext cx="3807687" cy="253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9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BFAC-42DB-7EEC-CA3C-9CCBEEAD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03A0C2-FD3C-25C8-FA35-2BAD033D304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774A33-2471-993D-0CF0-1E4A73EC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51</a:t>
            </a:fld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A38683F-A05E-4AFC-8F40-4A69A028E92C}"/>
              </a:ext>
            </a:extLst>
          </p:cNvPr>
          <p:cNvGrpSpPr/>
          <p:nvPr/>
        </p:nvGrpSpPr>
        <p:grpSpPr>
          <a:xfrm>
            <a:off x="1019916" y="1552345"/>
            <a:ext cx="10355120" cy="3753310"/>
            <a:chOff x="918440" y="1578318"/>
            <a:chExt cx="10355120" cy="375331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D1463D9-B877-BF26-F57D-767978C56CA8}"/>
                </a:ext>
              </a:extLst>
            </p:cNvPr>
            <p:cNvGrpSpPr/>
            <p:nvPr/>
          </p:nvGrpSpPr>
          <p:grpSpPr>
            <a:xfrm>
              <a:off x="918440" y="1578318"/>
              <a:ext cx="10355120" cy="3656394"/>
              <a:chOff x="998680" y="1199455"/>
              <a:chExt cx="10355120" cy="3656394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00C369A0-7A46-DCE3-DC87-C00F8F283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680" y="1199455"/>
                <a:ext cx="10355120" cy="3296110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705E7968-1411-D138-EB5D-B29D2B39D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49448"/>
              <a:stretch/>
            </p:blipFill>
            <p:spPr>
              <a:xfrm>
                <a:off x="4716905" y="1912213"/>
                <a:ext cx="4940935" cy="2943636"/>
              </a:xfrm>
              <a:prstGeom prst="rect">
                <a:avLst/>
              </a:prstGeom>
            </p:spPr>
          </p:pic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AD0CA81-3B65-984D-4C45-F336F9AEBC3F}"/>
                </a:ext>
              </a:extLst>
            </p:cNvPr>
            <p:cNvSpPr txBox="1"/>
            <p:nvPr/>
          </p:nvSpPr>
          <p:spPr>
            <a:xfrm>
              <a:off x="1334124" y="4830035"/>
              <a:ext cx="2128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</a:rPr>
                <a:t>3. Criar Tabela com a DAX</a:t>
              </a:r>
            </a:p>
          </p:txBody>
        </p:sp>
        <p:pic>
          <p:nvPicPr>
            <p:cNvPr id="20" name="Gráfico 19" descr="Seta de linha: curva no sentido anti-horário com preenchimento sólido">
              <a:extLst>
                <a:ext uri="{FF2B5EF4-FFF2-40B4-BE49-F238E27FC236}">
                  <a16:creationId xmlns:a16="http://schemas.microsoft.com/office/drawing/2014/main" id="{38059EC9-F462-CA96-0933-2E1C5AF74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959712">
              <a:off x="3258341" y="44172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407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733B-70E1-092A-ED7F-8CE02AB6D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3F46A5-693C-7853-539E-B2B177155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Tabela Calendário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Criada manualmente ou via DAX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Melhora a interação com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 granularidade nos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Permite os </a:t>
            </a:r>
            <a:r>
              <a:rPr lang="pt-BR" sz="2400" i="1" dirty="0" err="1"/>
              <a:t>drills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Boa prática</a:t>
            </a:r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Observação: </a:t>
            </a:r>
            <a:r>
              <a:rPr lang="pt-BR" sz="2400" dirty="0"/>
              <a:t>precisa estar relacionada com as tabelas do modelo de dados.</a:t>
            </a:r>
            <a:endParaRPr lang="pt-BR" sz="2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2F735C-C50B-356A-38D4-5F9BD1E33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229981-0DF2-C547-89EA-3497EE85B1C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1E9289-754F-F950-CEC5-0BE28E21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52</a:t>
            </a:fld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04E5921-C173-7264-875F-AACC7AD4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1009">
            <a:off x="6862201" y="2177217"/>
            <a:ext cx="3807687" cy="253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750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3C51-5B18-8043-ED54-74CA65FC1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58087-D475-F668-EBC9-947A2FFE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3073DC8-928F-F567-2681-89E35C961A5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CD87CF-65A1-951B-EE64-83340B5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53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7967440-6D68-7DDA-8EBC-A0282956FA3A}"/>
              </a:ext>
            </a:extLst>
          </p:cNvPr>
          <p:cNvSpPr txBox="1">
            <a:spLocks/>
          </p:cNvSpPr>
          <p:nvPr/>
        </p:nvSpPr>
        <p:spPr>
          <a:xfrm>
            <a:off x="3312201" y="1749632"/>
            <a:ext cx="5567597" cy="4513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 err="1">
                <a:latin typeface="Bierstadt" panose="020B0004020202020204" pitchFamily="34" charset="0"/>
              </a:rPr>
              <a:t>CalendarTable</a:t>
            </a:r>
            <a:r>
              <a:rPr lang="pt-BR" sz="1400" b="1" dirty="0">
                <a:latin typeface="Bierstadt" panose="020B0004020202020204" pitchFamily="34" charset="0"/>
              </a:rPr>
              <a:t> =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VAR</a:t>
            </a:r>
            <a:r>
              <a:rPr lang="pt-BR" sz="1400" dirty="0">
                <a:latin typeface="Bierstadt" panose="020B0004020202020204" pitchFamily="34" charset="0"/>
              </a:rPr>
              <a:t> </a:t>
            </a:r>
            <a:r>
              <a:rPr lang="pt-BR" sz="1400" dirty="0" err="1">
                <a:solidFill>
                  <a:schemeClr val="accent5">
                    <a:lumMod val="50000"/>
                  </a:schemeClr>
                </a:solidFill>
                <a:latin typeface="Bierstadt" panose="020B0004020202020204" pitchFamily="34" charset="0"/>
              </a:rPr>
              <a:t>StartDate</a:t>
            </a:r>
            <a:r>
              <a:rPr lang="pt-BR" sz="1400" dirty="0">
                <a:latin typeface="Bierstadt" panose="020B0004020202020204" pitchFamily="34" charset="0"/>
              </a:rPr>
              <a:t> = </a:t>
            </a: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DATE</a:t>
            </a:r>
            <a:r>
              <a:rPr lang="pt-BR" sz="1400" dirty="0">
                <a:latin typeface="Bierstadt" panose="020B0004020202020204" pitchFamily="34" charset="0"/>
              </a:rPr>
              <a:t>(</a:t>
            </a:r>
            <a:r>
              <a:rPr lang="pt-BR" sz="1400" dirty="0" err="1">
                <a:latin typeface="Bierstadt" panose="020B0004020202020204" pitchFamily="34" charset="0"/>
              </a:rPr>
              <a:t>yyyy,mm,dd</a:t>
            </a:r>
            <a:r>
              <a:rPr lang="pt-BR" sz="1400" dirty="0">
                <a:latin typeface="Bierstadt" panose="020B0004020202020204" pitchFamily="34" charset="0"/>
              </a:rPr>
              <a:t>) 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Bierstadt" panose="020B0004020202020204" pitchFamily="34" charset="0"/>
              </a:rPr>
              <a:t>// Data mínima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VAR</a:t>
            </a:r>
            <a:r>
              <a:rPr lang="pt-BR" sz="1400" dirty="0">
                <a:latin typeface="Bierstadt" panose="020B0004020202020204" pitchFamily="34" charset="0"/>
              </a:rPr>
              <a:t> </a:t>
            </a:r>
            <a:r>
              <a:rPr lang="pt-BR" sz="1400" dirty="0" err="1">
                <a:solidFill>
                  <a:schemeClr val="accent5">
                    <a:lumMod val="50000"/>
                  </a:schemeClr>
                </a:solidFill>
                <a:latin typeface="Bierstadt" panose="020B0004020202020204" pitchFamily="34" charset="0"/>
              </a:rPr>
              <a:t>EndDate</a:t>
            </a:r>
            <a:r>
              <a:rPr lang="pt-BR" sz="1400" dirty="0">
                <a:latin typeface="Bierstadt" panose="020B0004020202020204" pitchFamily="34" charset="0"/>
              </a:rPr>
              <a:t> = </a:t>
            </a: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DATE</a:t>
            </a:r>
            <a:r>
              <a:rPr lang="pt-BR" sz="1400" dirty="0">
                <a:latin typeface="Bierstadt" panose="020B0004020202020204" pitchFamily="34" charset="0"/>
              </a:rPr>
              <a:t>(</a:t>
            </a:r>
            <a:r>
              <a:rPr lang="pt-BR" sz="1400" dirty="0" err="1">
                <a:latin typeface="Bierstadt" panose="020B0004020202020204" pitchFamily="34" charset="0"/>
              </a:rPr>
              <a:t>yyyy,mm,dd</a:t>
            </a:r>
            <a:r>
              <a:rPr lang="pt-BR" sz="1400" dirty="0">
                <a:latin typeface="Bierstadt" panose="020B0004020202020204" pitchFamily="34" charset="0"/>
              </a:rPr>
              <a:t>) </a:t>
            </a:r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Bierstadt" panose="020B0004020202020204" pitchFamily="34" charset="0"/>
              </a:rPr>
              <a:t>// Data máxima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400" dirty="0">
                <a:latin typeface="Bierstadt" panose="020B0004020202020204" pitchFamily="34" charset="0"/>
              </a:rPr>
              <a:t>    </a:t>
            </a: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ADDCOLUMNS</a:t>
            </a:r>
            <a:r>
              <a:rPr lang="pt-BR" sz="1400" dirty="0">
                <a:latin typeface="Bierstadt" panose="020B0004020202020204" pitchFamily="34" charset="0"/>
              </a:rPr>
              <a:t>(</a:t>
            </a:r>
          </a:p>
          <a:p>
            <a:pPr marL="0" indent="0">
              <a:buNone/>
            </a:pPr>
            <a:r>
              <a:rPr lang="pt-BR" sz="1400" dirty="0">
                <a:latin typeface="Bierstadt" panose="020B0004020202020204" pitchFamily="34" charset="0"/>
              </a:rPr>
              <a:t>        </a:t>
            </a: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CALENDAR</a:t>
            </a:r>
            <a:r>
              <a:rPr lang="pt-BR" sz="1400" dirty="0">
                <a:latin typeface="Bierstadt" panose="020B0004020202020204" pitchFamily="34" charset="0"/>
              </a:rPr>
              <a:t>(</a:t>
            </a:r>
            <a:r>
              <a:rPr lang="pt-BR" sz="1400" dirty="0" err="1">
                <a:solidFill>
                  <a:schemeClr val="accent5">
                    <a:lumMod val="50000"/>
                  </a:schemeClr>
                </a:solidFill>
                <a:latin typeface="Bierstadt" panose="020B0004020202020204" pitchFamily="34" charset="0"/>
              </a:rPr>
              <a:t>StartDate</a:t>
            </a:r>
            <a:r>
              <a:rPr lang="pt-BR" sz="1400" dirty="0">
                <a:latin typeface="Bierstadt" panose="020B0004020202020204" pitchFamily="34" charset="0"/>
              </a:rPr>
              <a:t>, </a:t>
            </a:r>
            <a:r>
              <a:rPr lang="pt-BR" sz="1400" dirty="0" err="1">
                <a:solidFill>
                  <a:schemeClr val="accent5">
                    <a:lumMod val="50000"/>
                  </a:schemeClr>
                </a:solidFill>
                <a:latin typeface="Bierstadt" panose="020B0004020202020204" pitchFamily="34" charset="0"/>
              </a:rPr>
              <a:t>EndDate</a:t>
            </a:r>
            <a:r>
              <a:rPr lang="pt-BR" sz="1400" dirty="0">
                <a:latin typeface="Bierstadt" panose="020B0004020202020204" pitchFamily="34" charset="0"/>
              </a:rPr>
              <a:t>),</a:t>
            </a:r>
          </a:p>
          <a:p>
            <a:pPr marL="0" indent="0">
              <a:buNone/>
            </a:pPr>
            <a:r>
              <a:rPr lang="pt-BR" sz="1400" dirty="0">
                <a:latin typeface="Bierstadt" panose="020B0004020202020204" pitchFamily="34" charset="0"/>
              </a:rPr>
              <a:t>        "Ano", </a:t>
            </a: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YEAR</a:t>
            </a:r>
            <a:r>
              <a:rPr lang="pt-BR" sz="1400" dirty="0">
                <a:latin typeface="Bierstadt" panose="020B0004020202020204" pitchFamily="34" charset="0"/>
              </a:rPr>
              <a:t>([Date]),</a:t>
            </a:r>
          </a:p>
          <a:p>
            <a:pPr marL="0" indent="0">
              <a:buNone/>
            </a:pPr>
            <a:r>
              <a:rPr lang="pt-BR" sz="1400" dirty="0">
                <a:latin typeface="Bierstadt" panose="020B0004020202020204" pitchFamily="34" charset="0"/>
              </a:rPr>
              <a:t>        "Mês", </a:t>
            </a: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FORMAT</a:t>
            </a:r>
            <a:r>
              <a:rPr lang="pt-BR" sz="1400" dirty="0">
                <a:latin typeface="Bierstadt" panose="020B0004020202020204" pitchFamily="34" charset="0"/>
              </a:rPr>
              <a:t>([Date], "MMMM"),</a:t>
            </a:r>
          </a:p>
          <a:p>
            <a:pPr marL="0" indent="0">
              <a:buNone/>
            </a:pPr>
            <a:r>
              <a:rPr lang="pt-BR" sz="1400" dirty="0">
                <a:latin typeface="Bierstadt" panose="020B0004020202020204" pitchFamily="34" charset="0"/>
              </a:rPr>
              <a:t>        "No. Mês", </a:t>
            </a: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MONTH</a:t>
            </a:r>
            <a:r>
              <a:rPr lang="pt-BR" sz="1400" dirty="0">
                <a:latin typeface="Bierstadt" panose="020B0004020202020204" pitchFamily="34" charset="0"/>
              </a:rPr>
              <a:t>([Date]),</a:t>
            </a:r>
          </a:p>
          <a:p>
            <a:pPr marL="0" indent="0">
              <a:buNone/>
            </a:pPr>
            <a:r>
              <a:rPr lang="pt-BR" sz="1400" dirty="0">
                <a:latin typeface="Bierstadt" panose="020B0004020202020204" pitchFamily="34" charset="0"/>
              </a:rPr>
              <a:t>        "Trimestre", "T" &amp; </a:t>
            </a: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QUARTER</a:t>
            </a:r>
            <a:r>
              <a:rPr lang="pt-BR" sz="1400" dirty="0">
                <a:latin typeface="Bierstadt" panose="020B0004020202020204" pitchFamily="34" charset="0"/>
              </a:rPr>
              <a:t>([Date]),</a:t>
            </a:r>
          </a:p>
          <a:p>
            <a:pPr marL="0" indent="0">
              <a:buNone/>
            </a:pPr>
            <a:r>
              <a:rPr lang="pt-BR" sz="1400" dirty="0">
                <a:latin typeface="Bierstadt" panose="020B0004020202020204" pitchFamily="34" charset="0"/>
              </a:rPr>
              <a:t>        "Dia", </a:t>
            </a: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DAY</a:t>
            </a:r>
            <a:r>
              <a:rPr lang="pt-BR" sz="1400" dirty="0">
                <a:latin typeface="Bierstadt" panose="020B0004020202020204" pitchFamily="34" charset="0"/>
              </a:rPr>
              <a:t>([Date]),</a:t>
            </a:r>
          </a:p>
          <a:p>
            <a:pPr marL="0" indent="0">
              <a:buNone/>
            </a:pPr>
            <a:r>
              <a:rPr lang="pt-BR" sz="1400" dirty="0">
                <a:latin typeface="Bierstadt" panose="020B0004020202020204" pitchFamily="34" charset="0"/>
              </a:rPr>
              <a:t>        "Dia da Semana", </a:t>
            </a: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FORMAT</a:t>
            </a:r>
            <a:r>
              <a:rPr lang="pt-BR" sz="1400" dirty="0">
                <a:latin typeface="Bierstadt" panose="020B0004020202020204" pitchFamily="34" charset="0"/>
              </a:rPr>
              <a:t>([Date], "</a:t>
            </a:r>
            <a:r>
              <a:rPr lang="pt-BR" sz="1400" dirty="0" err="1">
                <a:latin typeface="Bierstadt" panose="020B0004020202020204" pitchFamily="34" charset="0"/>
              </a:rPr>
              <a:t>dddd</a:t>
            </a:r>
            <a:r>
              <a:rPr lang="pt-BR" sz="1400" dirty="0">
                <a:latin typeface="Bierstadt" panose="020B0004020202020204" pitchFamily="34" charset="0"/>
              </a:rPr>
              <a:t>"),</a:t>
            </a:r>
          </a:p>
          <a:p>
            <a:pPr marL="0" indent="0">
              <a:buNone/>
            </a:pPr>
            <a:r>
              <a:rPr lang="pt-BR" sz="1400" dirty="0">
                <a:latin typeface="Bierstadt" panose="020B0004020202020204" pitchFamily="34" charset="0"/>
              </a:rPr>
              <a:t>        "No. da Semana", </a:t>
            </a:r>
            <a:r>
              <a:rPr lang="pt-BR" sz="1400" dirty="0">
                <a:solidFill>
                  <a:srgbClr val="156082"/>
                </a:solidFill>
                <a:latin typeface="Bierstadt" panose="020B0004020202020204" pitchFamily="34" charset="0"/>
              </a:rPr>
              <a:t>WEEKDAY</a:t>
            </a:r>
            <a:r>
              <a:rPr lang="pt-BR" sz="1400" dirty="0">
                <a:latin typeface="Bierstadt" panose="020B0004020202020204" pitchFamily="34" charset="0"/>
              </a:rPr>
              <a:t>([Date], 2)</a:t>
            </a:r>
            <a:br>
              <a:rPr lang="pt-BR" sz="1400" dirty="0">
                <a:latin typeface="Bierstadt" panose="020B0004020202020204" pitchFamily="34" charset="0"/>
              </a:rPr>
            </a:br>
            <a:r>
              <a:rPr lang="pt-BR" sz="1400" dirty="0">
                <a:latin typeface="Bierstadt" panose="020B0004020202020204" pitchFamily="34" charset="0"/>
              </a:rPr>
              <a:t>    )</a:t>
            </a:r>
          </a:p>
        </p:txBody>
      </p:sp>
    </p:spTree>
    <p:extLst>
      <p:ext uri="{BB962C8B-B14F-4D97-AF65-F5344CB8AC3E}">
        <p14:creationId xmlns:p14="http://schemas.microsoft.com/office/powerpoint/2010/main" val="2797277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09A95-0069-8649-0F78-D50A2A20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65638-1D5B-09E2-7426-FBC4FE15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930A1F1-629A-055A-5820-8DDF4C36FB4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3641AF-8F27-4B87-9667-328FE38C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54</a:t>
            </a:fld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CB58736-8082-1181-35F1-DAAE4E544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876"/>
            <a:ext cx="10515600" cy="3958419"/>
          </a:xfrm>
        </p:spPr>
        <p:txBody>
          <a:bodyPr>
            <a:normAutofit/>
          </a:bodyPr>
          <a:lstStyle/>
          <a:p>
            <a:r>
              <a:rPr lang="pt-BR" sz="2600" dirty="0">
                <a:latin typeface="Bierstadt" panose="020B0004020202020204" pitchFamily="34" charset="0"/>
              </a:rPr>
              <a:t>Agregação simples (medida)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CALCULATE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AVERAGEX, SUMX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IF/ELSE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SWITCH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Medidas temporais (SAMEPERIODLASTYEAR, DATESYTD, DATESQTD)</a:t>
            </a:r>
          </a:p>
          <a:p>
            <a:r>
              <a:rPr lang="pt-BR" sz="2600" dirty="0">
                <a:solidFill>
                  <a:schemeClr val="bg1">
                    <a:lumMod val="50000"/>
                  </a:schemeClr>
                </a:solidFill>
                <a:latin typeface="Bierstadt" panose="020B0004020202020204" pitchFamily="34" charset="0"/>
              </a:rPr>
              <a:t>PERCENTILE</a:t>
            </a:r>
            <a:endParaRPr lang="pt-BR" sz="2600" dirty="0">
              <a:latin typeface="Bierstadt" panose="020B0004020202020204" pitchFamily="34" charset="0"/>
            </a:endParaRPr>
          </a:p>
          <a:p>
            <a:r>
              <a:rPr lang="pt-BR" sz="2600" dirty="0">
                <a:solidFill>
                  <a:schemeClr val="bg1">
                    <a:lumMod val="50000"/>
                  </a:schemeClr>
                </a:solidFill>
                <a:latin typeface="Bierstadt" panose="020B0004020202020204" pitchFamily="34" charset="0"/>
              </a:rPr>
              <a:t>ALLEXEPT, ALLSELECT</a:t>
            </a:r>
          </a:p>
        </p:txBody>
      </p:sp>
    </p:spTree>
    <p:extLst>
      <p:ext uri="{BB962C8B-B14F-4D97-AF65-F5344CB8AC3E}">
        <p14:creationId xmlns:p14="http://schemas.microsoft.com/office/powerpoint/2010/main" val="17370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B79AE-02ED-D14D-8C1F-E69A370F4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AF5B9-6049-BA3C-D5E3-0EB75420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BC587D-A37C-F2DA-5ED2-2799BC9B262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ED946F-A590-C70E-F4D7-D9EFA5FA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55</a:t>
            </a:fld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9762D35-18A3-4A68-1A64-65D15719C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DAX</a:t>
            </a:r>
            <a:r>
              <a:rPr lang="pt-BR" sz="2600" dirty="0">
                <a:latin typeface="Bierstadt" panose="020B0004020202020204" pitchFamily="34" charset="0"/>
              </a:rPr>
              <a:t> pode ser utilizado para gerar cartões com contexto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51F9D3B-6F2D-ADB2-0C05-FC59112C81BD}"/>
              </a:ext>
            </a:extLst>
          </p:cNvPr>
          <p:cNvGrpSpPr/>
          <p:nvPr/>
        </p:nvGrpSpPr>
        <p:grpSpPr>
          <a:xfrm>
            <a:off x="3105062" y="2819136"/>
            <a:ext cx="7064515" cy="3357826"/>
            <a:chOff x="3224983" y="2640004"/>
            <a:chExt cx="7064515" cy="3357826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90AEBBF-C8D4-D381-8727-B0288E3DCCC6}"/>
                </a:ext>
              </a:extLst>
            </p:cNvPr>
            <p:cNvSpPr txBox="1"/>
            <p:nvPr/>
          </p:nvSpPr>
          <p:spPr>
            <a:xfrm>
              <a:off x="6931701" y="3429000"/>
              <a:ext cx="3357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TEXTO EXPLICATIVO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BE136EF-2B41-34FD-173B-816C058D14CC}"/>
                </a:ext>
              </a:extLst>
            </p:cNvPr>
            <p:cNvSpPr txBox="1"/>
            <p:nvPr/>
          </p:nvSpPr>
          <p:spPr>
            <a:xfrm>
              <a:off x="6931701" y="4344775"/>
              <a:ext cx="3357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RÓTULO DE REFERÊNCIA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F07FFA8-3201-4A96-33F7-739680E292D5}"/>
                </a:ext>
              </a:extLst>
            </p:cNvPr>
            <p:cNvSpPr txBox="1"/>
            <p:nvPr/>
          </p:nvSpPr>
          <p:spPr>
            <a:xfrm>
              <a:off x="4026108" y="5628498"/>
              <a:ext cx="3357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Título, valor, detalhe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3CB22C2D-B20B-7DBF-FA79-D05FAA648D09}"/>
                </a:ext>
              </a:extLst>
            </p:cNvPr>
            <p:cNvGrpSpPr/>
            <p:nvPr/>
          </p:nvGrpSpPr>
          <p:grpSpPr>
            <a:xfrm>
              <a:off x="3224983" y="2640004"/>
              <a:ext cx="3596787" cy="2839161"/>
              <a:chOff x="1604799" y="2610024"/>
              <a:chExt cx="3596787" cy="2839161"/>
            </a:xfrm>
          </p:grpSpPr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8814ABCC-95A8-B8CF-DE07-19CC2574F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1604799" y="2765785"/>
                <a:ext cx="3596787" cy="2683400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5" name="Conector de Seta Reta 14">
                <a:extLst>
                  <a:ext uri="{FF2B5EF4-FFF2-40B4-BE49-F238E27FC236}">
                    <a16:creationId xmlns:a16="http://schemas.microsoft.com/office/drawing/2014/main" id="{B6AC47BB-50A1-AD2E-3D8D-ABB1161207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7600" y="2610024"/>
                <a:ext cx="674557" cy="606433"/>
              </a:xfrm>
              <a:prstGeom prst="straightConnector1">
                <a:avLst/>
              </a:prstGeom>
              <a:ln w="57150">
                <a:solidFill>
                  <a:schemeClr val="tx2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51526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8E7E5-38A1-327D-358A-2470A5D4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EF9C9-BD90-DC76-DA83-CDCE875F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A5B354-65F9-A66A-9E51-4870A651DD9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927034-364F-CB19-AA07-A470ECF3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56</a:t>
            </a:fld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98525E6-5A94-07E9-5230-2CA4280F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DAX</a:t>
            </a:r>
            <a:r>
              <a:rPr lang="pt-BR" sz="2600" dirty="0">
                <a:latin typeface="Bierstadt" panose="020B0004020202020204" pitchFamily="34" charset="0"/>
              </a:rPr>
              <a:t> pode ser utilizado para gerar análises como a Curva ABC e o diagrama de Pareto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8265942-ACD7-E3E0-30D8-351AE2593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2906" y="3139601"/>
            <a:ext cx="5739046" cy="32167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7786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E7E5-4831-025E-DB28-D49B378B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C40FB-CA27-0171-13BC-32BF2610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INTERAÇÃO ENTRE VISUAIS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9408EE-94A8-AEB2-BBC4-CC99C9CDF3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FD532C-7BFC-548B-AE3F-9A8A1E1D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618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C666-D83B-2C76-8AE4-B4809FFD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A42E1-822F-3FD1-CBB8-67B95E99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Interação entre visuais:</a:t>
            </a:r>
          </a:p>
          <a:p>
            <a:r>
              <a:rPr lang="pt-BR" sz="2400" dirty="0"/>
              <a:t>    Editável caso se deseje limitar o 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cruzamento de filtros </a:t>
            </a:r>
            <a:r>
              <a:rPr lang="pt-BR" sz="2400" dirty="0"/>
              <a:t>a alguns visuais.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Botões: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Navegação</a:t>
            </a:r>
            <a:r>
              <a:rPr lang="pt-BR" sz="2400" dirty="0"/>
              <a:t> entre páginas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Resetar 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Uso como filtro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D3CE1-5446-69A5-2289-67347EA2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Interações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75241F-2D99-20D8-3184-317176EBB6C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127D00-6848-B123-EE9F-DEAC5409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96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D659-B47C-1934-D698-890DAA9B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339DE-7119-45F8-7E88-1CA6706C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LAYOUT &amp; COMPARTILHAMENTO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895817-6F8F-D8A1-B419-52C61E8AD7C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A1AA13-09C5-5B40-4CD3-1E7E1E44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45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883E-03C1-B2F3-23F5-408F6FF6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16DA3-5BE8-C479-3261-A28C00BE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433" y="2073042"/>
            <a:ext cx="4298072" cy="93976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3200" b="1" dirty="0"/>
              <a:t>Power BI </a:t>
            </a:r>
            <a:r>
              <a:rPr lang="pt-BR" sz="3200" b="1" dirty="0">
                <a:solidFill>
                  <a:schemeClr val="accent4">
                    <a:lumMod val="75000"/>
                  </a:schemeClr>
                </a:solidFill>
              </a:rPr>
              <a:t>(Microsoft)</a:t>
            </a:r>
            <a:endParaRPr lang="pt-BR" sz="32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FD3E2-DE01-41A8-5482-BB12FFD9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de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F0103C-AF77-365C-BD36-5BA4140424B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031889-3FE3-FE43-9F33-64F4948B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6BA402A-D1BC-EEE5-C444-4AA27A782AC3}"/>
              </a:ext>
            </a:extLst>
          </p:cNvPr>
          <p:cNvSpPr txBox="1">
            <a:spLocks/>
          </p:cNvSpPr>
          <p:nvPr/>
        </p:nvSpPr>
        <p:spPr>
          <a:xfrm>
            <a:off x="2094013" y="3634969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>
                <a:solidFill>
                  <a:schemeClr val="bg2">
                    <a:lumMod val="25000"/>
                  </a:schemeClr>
                </a:solidFill>
              </a:rPr>
              <a:t>Looker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 Studio (Google)</a:t>
            </a:r>
            <a:endParaRPr lang="pt-BR" sz="2400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2" descr="Google Looker Studio - Insight Platforms">
            <a:extLst>
              <a:ext uri="{FF2B5EF4-FFF2-40B4-BE49-F238E27FC236}">
                <a16:creationId xmlns:a16="http://schemas.microsoft.com/office/drawing/2014/main" id="{36B87E66-EDE6-09A3-EFA8-C75E5A253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t="39563" r="78561" b="39235"/>
          <a:stretch/>
        </p:blipFill>
        <p:spPr bwMode="auto">
          <a:xfrm>
            <a:off x="1284544" y="3345655"/>
            <a:ext cx="809469" cy="10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7D8D90D-0E37-2A52-BB82-6E03AED12FCF}"/>
              </a:ext>
            </a:extLst>
          </p:cNvPr>
          <p:cNvSpPr txBox="1">
            <a:spLocks/>
          </p:cNvSpPr>
          <p:nvPr/>
        </p:nvSpPr>
        <p:spPr>
          <a:xfrm>
            <a:off x="7522951" y="2252722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Tableau</a:t>
            </a:r>
            <a:endParaRPr lang="pt-BR" sz="24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33E6DC5-87AD-0157-3BCC-0B18B0BB6986}"/>
              </a:ext>
            </a:extLst>
          </p:cNvPr>
          <p:cNvSpPr txBox="1">
            <a:spLocks/>
          </p:cNvSpPr>
          <p:nvPr/>
        </p:nvSpPr>
        <p:spPr>
          <a:xfrm>
            <a:off x="7522951" y="3677996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>
                <a:solidFill>
                  <a:schemeClr val="bg2">
                    <a:lumMod val="25000"/>
                  </a:schemeClr>
                </a:solidFill>
              </a:rPr>
              <a:t>Qlik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25000"/>
                  </a:schemeClr>
                </a:solidFill>
              </a:rPr>
              <a:t>sense</a:t>
            </a:r>
            <a:endParaRPr lang="pt-BR" sz="24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EA53D40-82FF-2F83-80D7-7F6C9F45A252}"/>
              </a:ext>
            </a:extLst>
          </p:cNvPr>
          <p:cNvSpPr txBox="1">
            <a:spLocks/>
          </p:cNvSpPr>
          <p:nvPr/>
        </p:nvSpPr>
        <p:spPr>
          <a:xfrm>
            <a:off x="2094013" y="5017215"/>
            <a:ext cx="4203492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>
                <a:solidFill>
                  <a:schemeClr val="bg2">
                    <a:lumMod val="25000"/>
                  </a:schemeClr>
                </a:solidFill>
              </a:rPr>
              <a:t>Streamlit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, Dash &amp; </a:t>
            </a:r>
            <a:r>
              <a:rPr lang="pt-BR" sz="2400" dirty="0" err="1">
                <a:solidFill>
                  <a:schemeClr val="bg2">
                    <a:lumMod val="25000"/>
                  </a:schemeClr>
                </a:solidFill>
              </a:rPr>
              <a:t>plotly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2">
                    <a:lumMod val="25000"/>
                  </a:schemeClr>
                </a:solidFill>
              </a:rPr>
              <a:t>Panel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2">
                    <a:lumMod val="25000"/>
                  </a:schemeClr>
                </a:solidFill>
              </a:rPr>
              <a:t>Taipy</a:t>
            </a:r>
            <a:endParaRPr lang="pt-BR" sz="2400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8" name="Picture 4" descr="Power BI Desktop - Free download and install on Windows | Microsoft Store">
            <a:extLst>
              <a:ext uri="{FF2B5EF4-FFF2-40B4-BE49-F238E27FC236}">
                <a16:creationId xmlns:a16="http://schemas.microsoft.com/office/drawing/2014/main" id="{E55477C2-C033-27D6-8A33-2B8C270D2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2507" r="12509" b="19984"/>
          <a:stretch/>
        </p:blipFill>
        <p:spPr bwMode="auto">
          <a:xfrm>
            <a:off x="1339642" y="2050909"/>
            <a:ext cx="754372" cy="8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logo">
            <a:extLst>
              <a:ext uri="{FF2B5EF4-FFF2-40B4-BE49-F238E27FC236}">
                <a16:creationId xmlns:a16="http://schemas.microsoft.com/office/drawing/2014/main" id="{3883FDBA-B99C-70C4-D259-E9DFDC254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t="16733" r="28388" b="17744"/>
          <a:stretch/>
        </p:blipFill>
        <p:spPr bwMode="auto">
          <a:xfrm>
            <a:off x="6544388" y="2081986"/>
            <a:ext cx="826260" cy="8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lik Logo | SVG | Real Company | Alphabet, Letter Q Logo">
            <a:extLst>
              <a:ext uri="{FF2B5EF4-FFF2-40B4-BE49-F238E27FC236}">
                <a16:creationId xmlns:a16="http://schemas.microsoft.com/office/drawing/2014/main" id="{F877C68D-C46C-8F1B-0DDA-9EF36B053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3229" r="18724" b="22727"/>
          <a:stretch/>
        </p:blipFill>
        <p:spPr bwMode="auto">
          <a:xfrm>
            <a:off x="6544388" y="3511727"/>
            <a:ext cx="829510" cy="7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anguage Photos, Images &amp; Pictures | Shutterstock">
            <a:extLst>
              <a:ext uri="{FF2B5EF4-FFF2-40B4-BE49-F238E27FC236}">
                <a16:creationId xmlns:a16="http://schemas.microsoft.com/office/drawing/2014/main" id="{33ED012D-1086-D52B-EFDB-9DFD9A76A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4372" r="14887" b="21765"/>
          <a:stretch/>
        </p:blipFill>
        <p:spPr bwMode="auto">
          <a:xfrm>
            <a:off x="1284544" y="4883198"/>
            <a:ext cx="793676" cy="78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58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4C6E-E40D-840F-6C80-77C481354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A3CF7-C84D-E7B2-B731-52DB19923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Layout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1EC40C0-66D0-94EE-D73A-8E6405AC808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5C82FA-B50D-9328-446F-28EA732F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60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A839018-A373-F5B1-FC0B-9E754D90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Opções de Layout:</a:t>
            </a:r>
          </a:p>
          <a:p>
            <a:r>
              <a:rPr lang="pt-BR" sz="2400" dirty="0"/>
              <a:t>Temas 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padrões</a:t>
            </a:r>
            <a:r>
              <a:rPr lang="pt-BR" sz="2400" dirty="0"/>
              <a:t> PBI</a:t>
            </a:r>
          </a:p>
          <a:p>
            <a:r>
              <a:rPr lang="pt-BR" sz="2400" dirty="0"/>
              <a:t>Imagem de fundo (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background</a:t>
            </a:r>
            <a:r>
              <a:rPr lang="pt-BR" sz="2400" dirty="0"/>
              <a:t> pré-definido)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Ferramentas:</a:t>
            </a:r>
          </a:p>
          <a:p>
            <a:r>
              <a:rPr lang="pt-BR" sz="2400" dirty="0"/>
              <a:t>MS 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PowerPoint</a:t>
            </a:r>
            <a:r>
              <a:rPr lang="pt-BR" sz="2400" dirty="0"/>
              <a:t>, </a:t>
            </a:r>
            <a:r>
              <a:rPr lang="pt-BR" sz="2400" dirty="0" err="1"/>
              <a:t>Figma</a:t>
            </a:r>
            <a:r>
              <a:rPr lang="pt-BR" sz="2400" dirty="0"/>
              <a:t>, </a:t>
            </a:r>
            <a:r>
              <a:rPr lang="pt-BR" sz="2400" dirty="0" err="1"/>
              <a:t>Canva</a:t>
            </a:r>
            <a:r>
              <a:rPr lang="pt-BR" sz="2400" dirty="0"/>
              <a:t>, Formas (PBI)</a:t>
            </a:r>
          </a:p>
          <a:p>
            <a:r>
              <a:rPr lang="pt-BR" sz="2400" dirty="0"/>
              <a:t>Inspirações: 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Pinterest</a:t>
            </a:r>
            <a:r>
              <a:rPr lang="pt-BR" sz="2400" dirty="0"/>
              <a:t>, Google Imagens, </a:t>
            </a:r>
            <a:r>
              <a:rPr lang="pt-BR" sz="2400" dirty="0" err="1"/>
              <a:t>Dribble</a:t>
            </a:r>
            <a:r>
              <a:rPr lang="pt-BR" sz="2400" dirty="0"/>
              <a:t>, </a:t>
            </a:r>
            <a:r>
              <a:rPr lang="pt-BR" sz="2400" dirty="0" err="1"/>
              <a:t>Behance</a:t>
            </a:r>
            <a:endParaRPr lang="pt-BR" sz="2400" dirty="0"/>
          </a:p>
          <a:p>
            <a:pPr marL="0" indent="0">
              <a:buNone/>
            </a:pPr>
            <a:endParaRPr lang="pt-BR" sz="2400" dirty="0">
              <a:latin typeface="Aptos corpo"/>
            </a:endParaRPr>
          </a:p>
        </p:txBody>
      </p:sp>
    </p:spTree>
    <p:extLst>
      <p:ext uri="{BB962C8B-B14F-4D97-AF65-F5344CB8AC3E}">
        <p14:creationId xmlns:p14="http://schemas.microsoft.com/office/powerpoint/2010/main" val="3827084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D6255-ABA9-F815-8907-2E7804E0F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937C92-9B3B-8D14-1064-589C3EAC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61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F86E7-73CD-5AC7-3416-D3993E0A7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42950"/>
            <a:ext cx="71628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C17D361-1ACF-7679-AE82-41FEF3458C2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779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71CF2-A49F-1C42-4703-87D3A6A6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E00807-D73A-14DE-1C2B-A1CC3F0D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62</a:t>
            </a:fld>
            <a:endParaRPr lang="pt-BR"/>
          </a:p>
        </p:txBody>
      </p:sp>
      <p:pic>
        <p:nvPicPr>
          <p:cNvPr id="2050" name="Picture 2" descr="Full view">
            <a:extLst>
              <a:ext uri="{FF2B5EF4-FFF2-40B4-BE49-F238E27FC236}">
                <a16:creationId xmlns:a16="http://schemas.microsoft.com/office/drawing/2014/main" id="{76E795F3-762A-A994-D5C4-6D3664FE4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65" y="742950"/>
            <a:ext cx="682207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D011FF6-D58B-2EA6-1548-4DE779FF527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361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15759-9F3A-28AE-B0D6-F4F855DC4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ull view">
            <a:extLst>
              <a:ext uri="{FF2B5EF4-FFF2-40B4-BE49-F238E27FC236}">
                <a16:creationId xmlns:a16="http://schemas.microsoft.com/office/drawing/2014/main" id="{1045C54D-A816-5023-6082-2D89AAD81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82" y="538549"/>
            <a:ext cx="7221035" cy="54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2F07B46-E03E-B358-2566-F486B8D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63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E0AB840-95DC-33AE-D265-02FE0E0FAAF8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942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8FA6A-4505-F039-D022-35A645864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ull view">
            <a:extLst>
              <a:ext uri="{FF2B5EF4-FFF2-40B4-BE49-F238E27FC236}">
                <a16:creationId xmlns:a16="http://schemas.microsoft.com/office/drawing/2014/main" id="{747912F6-CEAC-57F7-D504-708711EC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18" y="434714"/>
            <a:ext cx="7984761" cy="598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6DA4BA-9BD9-8566-C80A-996773CC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64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33C9CBF-E787-AB42-9D7F-03B84805AF0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887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F039-0B0A-AAF5-3242-D0830475E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C1DF38-C62E-35D9-C83B-3B96200C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65</a:t>
            </a:fld>
            <a:endParaRPr lang="pt-BR"/>
          </a:p>
        </p:txBody>
      </p:sp>
      <p:pic>
        <p:nvPicPr>
          <p:cNvPr id="5122" name="Picture 2" descr="Full view">
            <a:extLst>
              <a:ext uri="{FF2B5EF4-FFF2-40B4-BE49-F238E27FC236}">
                <a16:creationId xmlns:a16="http://schemas.microsoft.com/office/drawing/2014/main" id="{B883CF9B-C504-C7DC-80F0-41759F6E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8" y="492256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44D2906-FA04-87A2-0D2C-552817491CF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242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CB96C-827B-0C61-9DC7-FAD751E2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AA6A4-7CA7-EC66-8D51-33D0113C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Compartilhamento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9D86611-8445-2B4F-13D0-85001E89BC5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5BEA79-8EE2-078C-4BE8-1D3B27A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66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7B66244-EA4B-CD22-20FE-1FCB4C7F4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>
                <a:latin typeface="Bierstadt" panose="020B0004020202020204" pitchFamily="34" charset="0"/>
              </a:rPr>
              <a:t>Registro de informações:</a:t>
            </a:r>
          </a:p>
          <a:p>
            <a:r>
              <a:rPr lang="pt-BR" sz="2400" dirty="0">
                <a:latin typeface="Bierstadt" panose="020B0004020202020204" pitchFamily="34" charset="0"/>
              </a:rPr>
              <a:t>Relatório público (</a:t>
            </a:r>
            <a:r>
              <a:rPr lang="pt-BR" sz="24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url</a:t>
            </a:r>
            <a:r>
              <a:rPr lang="pt-BR" sz="2400" dirty="0">
                <a:latin typeface="Bierstadt" panose="020B0004020202020204" pitchFamily="34" charset="0"/>
              </a:rPr>
              <a:t>)</a:t>
            </a:r>
          </a:p>
          <a:p>
            <a:r>
              <a:rPr lang="pt-BR" sz="2400" dirty="0">
                <a:latin typeface="Bierstadt" panose="020B0004020202020204" pitchFamily="34" charset="0"/>
              </a:rPr>
              <a:t>Relatório compartilhado (requer 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licença</a:t>
            </a:r>
            <a:r>
              <a:rPr lang="pt-BR" sz="2400" dirty="0">
                <a:latin typeface="Bierstadt" panose="020B0004020202020204" pitchFamily="34" charset="0"/>
              </a:rPr>
              <a:t>)</a:t>
            </a:r>
          </a:p>
          <a:p>
            <a:r>
              <a:rPr lang="pt-BR" sz="2400" dirty="0">
                <a:latin typeface="Bierstadt" panose="020B0004020202020204" pitchFamily="34" charset="0"/>
              </a:rPr>
              <a:t>Embutido em 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PPT</a:t>
            </a:r>
          </a:p>
          <a:p>
            <a:r>
              <a:rPr lang="en-US" sz="2400" i="1" dirty="0">
                <a:latin typeface="Bierstadt" panose="020B0004020202020204" pitchFamily="34" charset="0"/>
              </a:rPr>
              <a:t>Embedding</a:t>
            </a:r>
            <a:r>
              <a:rPr lang="pt-BR" sz="2400" dirty="0">
                <a:latin typeface="Bierstadt" panose="020B0004020202020204" pitchFamily="34" charset="0"/>
              </a:rPr>
              <a:t> em 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site</a:t>
            </a:r>
            <a:r>
              <a:rPr lang="pt-BR" sz="2400" dirty="0">
                <a:latin typeface="Bierstadt" panose="020B0004020202020204" pitchFamily="34" charset="0"/>
              </a:rPr>
              <a:t> ou </a:t>
            </a:r>
            <a:r>
              <a:rPr lang="pt-B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portal</a:t>
            </a:r>
          </a:p>
          <a:p>
            <a:pPr marL="0" indent="0">
              <a:buNone/>
            </a:pPr>
            <a:endParaRPr lang="pt-BR" sz="2400" dirty="0">
              <a:latin typeface="Aptos corpo"/>
            </a:endParaRPr>
          </a:p>
        </p:txBody>
      </p:sp>
    </p:spTree>
    <p:extLst>
      <p:ext uri="{BB962C8B-B14F-4D97-AF65-F5344CB8AC3E}">
        <p14:creationId xmlns:p14="http://schemas.microsoft.com/office/powerpoint/2010/main" val="512983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E8F8E-60DE-E6C8-76E1-05CDA7BD1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CFBA3-0990-0AF3-2DA6-4BE8E35C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Compartilhamento com senha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41DB666-B76A-8EF9-E767-C18C809D11E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2944E1-17DE-CEA4-211F-8815B9B7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67</a:t>
            </a:fld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84EEEDD-EA4F-CEF6-D55B-7FFD0FA6C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600" u="sng" dirty="0">
                <a:latin typeface="Aptos (Corpo)"/>
              </a:rPr>
              <a:t>Passos:</a:t>
            </a:r>
          </a:p>
          <a:p>
            <a:r>
              <a:rPr lang="pt-BR" sz="2600" dirty="0">
                <a:latin typeface="Aptos (Corpo)"/>
              </a:rPr>
              <a:t>Criar parâmetro (numérico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Aptos (Corpo)"/>
              </a:rPr>
              <a:t>, intervalo 1000</a:t>
            </a:r>
            <a:r>
              <a:rPr lang="pt-BR" sz="2600" dirty="0">
                <a:latin typeface="Aptos (Corpo)"/>
              </a:rPr>
              <a:t>)</a:t>
            </a:r>
          </a:p>
          <a:p>
            <a:r>
              <a:rPr lang="pt-BR" sz="2600" dirty="0">
                <a:latin typeface="Aptos (Corpo)"/>
              </a:rPr>
              <a:t>Criar tela login e senha incorreta</a:t>
            </a:r>
          </a:p>
          <a:p>
            <a:r>
              <a:rPr lang="pt-BR" sz="2600" dirty="0">
                <a:latin typeface="Aptos (Corpo)"/>
              </a:rPr>
              <a:t>Criar tabela com acessos (login/senha) – </a:t>
            </a:r>
            <a:r>
              <a:rPr lang="pt-BR" sz="1800" b="1" dirty="0">
                <a:solidFill>
                  <a:schemeClr val="bg1">
                    <a:lumMod val="50000"/>
                  </a:schemeClr>
                </a:solidFill>
                <a:latin typeface="Aptos (Corpo)"/>
              </a:rPr>
              <a:t>inserir dados (aba Dados)</a:t>
            </a:r>
            <a:endParaRPr lang="pt-BR" sz="2600" dirty="0">
              <a:latin typeface="Aptos (Corpo)"/>
            </a:endParaRPr>
          </a:p>
          <a:p>
            <a:r>
              <a:rPr lang="pt-BR" sz="2600" dirty="0">
                <a:latin typeface="Aptos (Corpo)"/>
              </a:rPr>
              <a:t>Criar medida “Acionador” – </a:t>
            </a:r>
            <a:r>
              <a:rPr lang="pt-BR" sz="1800" b="1" dirty="0">
                <a:solidFill>
                  <a:schemeClr val="bg1">
                    <a:lumMod val="50000"/>
                  </a:schemeClr>
                </a:solidFill>
                <a:latin typeface="Aptos (Corpo)"/>
              </a:rPr>
              <a:t>código no próximo slide</a:t>
            </a:r>
          </a:p>
          <a:p>
            <a:r>
              <a:rPr lang="en-US" sz="2600" noProof="0" dirty="0" err="1">
                <a:latin typeface="Aptos (Corpo)"/>
              </a:rPr>
              <a:t>Botões</a:t>
            </a:r>
            <a:r>
              <a:rPr lang="en-US" sz="2600" noProof="0" dirty="0">
                <a:latin typeface="Aptos (Corpo)"/>
              </a:rPr>
              <a:t> </a:t>
            </a:r>
            <a:r>
              <a:rPr lang="en-US" sz="2600" b="1" noProof="0" dirty="0">
                <a:latin typeface="Aptos (Corpo)"/>
              </a:rPr>
              <a:t>Login</a:t>
            </a:r>
            <a:r>
              <a:rPr lang="en-US" sz="2600" noProof="0" dirty="0">
                <a:latin typeface="Aptos (Corpo)"/>
              </a:rPr>
              <a:t> (</a:t>
            </a:r>
            <a:r>
              <a:rPr lang="en-US" sz="2600" i="1" noProof="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ptos (Corpo)"/>
              </a:rPr>
              <a:t>fx</a:t>
            </a:r>
            <a:r>
              <a:rPr lang="en-US" sz="2600" noProof="0" dirty="0">
                <a:latin typeface="Aptos (Corpo)"/>
              </a:rPr>
              <a:t>) e </a:t>
            </a:r>
            <a:r>
              <a:rPr lang="en-US" sz="2600" b="1" noProof="0" dirty="0">
                <a:latin typeface="Aptos (Corpo)"/>
              </a:rPr>
              <a:t>Senha</a:t>
            </a:r>
            <a:r>
              <a:rPr lang="en-US" sz="2600" noProof="0" dirty="0">
                <a:latin typeface="Aptos (Corpo)"/>
              </a:rPr>
              <a:t> </a:t>
            </a:r>
            <a:r>
              <a:rPr lang="en-US" sz="2600" b="1" noProof="0" dirty="0" err="1">
                <a:latin typeface="Aptos (Corpo)"/>
              </a:rPr>
              <a:t>Incorreta</a:t>
            </a:r>
            <a:endParaRPr lang="pt-BR" sz="2600" b="1" dirty="0">
              <a:solidFill>
                <a:srgbClr val="FF4600"/>
              </a:solidFill>
              <a:latin typeface="Aptos (Corpo)"/>
            </a:endParaRPr>
          </a:p>
        </p:txBody>
      </p:sp>
    </p:spTree>
    <p:extLst>
      <p:ext uri="{BB962C8B-B14F-4D97-AF65-F5344CB8AC3E}">
        <p14:creationId xmlns:p14="http://schemas.microsoft.com/office/powerpoint/2010/main" val="2492992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582B6-A829-26DA-6B98-3FC926AC4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01C35-0B81-CB55-3CB1-DF29DF94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Compartilhamento com senha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8FF17AF-6A61-4CBE-E5C5-C68E432680F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C47785-1CFA-A16E-F9AA-222DAEA8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68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BAF8DCC-9B0E-C0F4-D711-743F76CFD8C1}"/>
              </a:ext>
            </a:extLst>
          </p:cNvPr>
          <p:cNvSpPr txBox="1">
            <a:spLocks/>
          </p:cNvSpPr>
          <p:nvPr/>
        </p:nvSpPr>
        <p:spPr>
          <a:xfrm>
            <a:off x="838200" y="2218543"/>
            <a:ext cx="10515600" cy="3958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600" b="1" dirty="0">
                <a:latin typeface="Bierstadt" panose="020B0004020202020204" pitchFamily="34" charset="0"/>
              </a:rPr>
              <a:t>Acionador =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600" dirty="0"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VAR</a:t>
            </a:r>
            <a:r>
              <a:rPr lang="pt-BR" sz="2600" dirty="0">
                <a:latin typeface="Bierstadt" panose="020B0004020202020204" pitchFamily="34" charset="0"/>
              </a:rPr>
              <a:t> Senha 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600" dirty="0">
                <a:solidFill>
                  <a:schemeClr val="bg1">
                    <a:lumMod val="65000"/>
                  </a:schemeClr>
                </a:solidFill>
                <a:latin typeface="Bierstadt" panose="020B0004020202020204" pitchFamily="34" charset="0"/>
              </a:rPr>
              <a:t>// se tem no filtro um login selecionado e a senha do parâmetro = tabela, retorne as opções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IF</a:t>
            </a:r>
            <a:r>
              <a:rPr lang="pt-BR" sz="2600" dirty="0">
                <a:latin typeface="Bierstadt" panose="020B0004020202020204" pitchFamily="34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600" dirty="0">
                <a:solidFill>
                  <a:srgbClr val="FF4600"/>
                </a:solidFill>
                <a:latin typeface="Bierstadt" panose="020B0004020202020204" pitchFamily="34" charset="0"/>
              </a:rPr>
              <a:t>    </a:t>
            </a:r>
            <a:r>
              <a:rPr lang="pt-BR" sz="2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HASONEFILTER</a:t>
            </a:r>
            <a:r>
              <a:rPr lang="pt-BR" sz="2600" dirty="0">
                <a:latin typeface="Bierstadt" panose="020B0004020202020204" pitchFamily="34" charset="0"/>
              </a:rPr>
              <a:t>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600" dirty="0">
                <a:latin typeface="Bierstadt" panose="020B0004020202020204" pitchFamily="34" charset="0"/>
              </a:rPr>
              <a:t>      Acessos[Login])&amp;&amp;</a:t>
            </a:r>
            <a:r>
              <a:rPr lang="pt-BR" sz="2600" dirty="0">
                <a:solidFill>
                  <a:srgbClr val="2D3471"/>
                </a:solidFill>
                <a:latin typeface="Bierstadt" panose="020B0004020202020204" pitchFamily="34" charset="0"/>
              </a:rPr>
              <a:t>'Parâmetro</a:t>
            </a:r>
            <a:r>
              <a:rPr lang="pt-BR" sz="2600" dirty="0">
                <a:latin typeface="Bierstadt" panose="020B0004020202020204" pitchFamily="34" charset="0"/>
              </a:rPr>
              <a:t>'[Valor Parâmetro] = </a:t>
            </a:r>
            <a:r>
              <a:rPr lang="pt-BR" sz="2600" dirty="0">
                <a:solidFill>
                  <a:srgbClr val="FF4600"/>
                </a:solidFill>
                <a:latin typeface="Bierstadt" panose="020B0004020202020204" pitchFamily="34" charset="0"/>
              </a:rPr>
              <a:t>MAX</a:t>
            </a:r>
            <a:r>
              <a:rPr lang="pt-BR" sz="2600" dirty="0">
                <a:latin typeface="Bierstadt" panose="020B0004020202020204" pitchFamily="34" charset="0"/>
              </a:rPr>
              <a:t>(Acessos[Senha]),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600" dirty="0">
                <a:latin typeface="Bierstadt" panose="020B0004020202020204" pitchFamily="34" charset="0"/>
              </a:rPr>
              <a:t>    "</a:t>
            </a:r>
            <a:r>
              <a:rPr lang="pt-BR" sz="2600" dirty="0">
                <a:solidFill>
                  <a:srgbClr val="2D3471"/>
                </a:solidFill>
                <a:latin typeface="Bierstadt" panose="020B0004020202020204" pitchFamily="34" charset="0"/>
              </a:rPr>
              <a:t>Relatório</a:t>
            </a:r>
            <a:r>
              <a:rPr lang="pt-BR" sz="2600" dirty="0">
                <a:latin typeface="Bierstadt" panose="020B0004020202020204" pitchFamily="34" charset="0"/>
              </a:rPr>
              <a:t>"; "</a:t>
            </a:r>
            <a:r>
              <a:rPr lang="pt-BR" sz="2600" dirty="0">
                <a:solidFill>
                  <a:srgbClr val="2D3471"/>
                </a:solidFill>
                <a:latin typeface="Bierstadt" panose="020B0004020202020204" pitchFamily="34" charset="0"/>
              </a:rPr>
              <a:t>Senha Incorreta</a:t>
            </a:r>
            <a:r>
              <a:rPr lang="pt-BR" sz="2600" dirty="0">
                <a:latin typeface="Bierstadt" panose="020B0004020202020204" pitchFamily="34" charset="0"/>
              </a:rPr>
              <a:t>")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600" dirty="0"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RETURN</a:t>
            </a:r>
            <a:r>
              <a:rPr lang="pt-BR" sz="2600" dirty="0">
                <a:latin typeface="Bierstadt" panose="020B0004020202020204" pitchFamily="34" charset="0"/>
              </a:rPr>
              <a:t> Senha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600" dirty="0">
              <a:solidFill>
                <a:srgbClr val="FF4600"/>
              </a:solidFill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69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34F12-F762-5AAC-E2C8-FE6D1216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141BE-3B23-8693-9B4F-414BEAA5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BOAS PRÁTICAS E DOCUMENTAÇÃO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75D7C63-D169-FDFC-9152-CAA3B561CB7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AA12740-DFCE-713F-2CC5-30151B52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954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CONHECENDO A INTERFACE...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1582B6-145D-0C8B-C335-D471D444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940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361E-72C4-989E-9804-474EC350E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6505E-3F03-7FE9-447F-50A3B957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313"/>
            <a:ext cx="10515600" cy="1325563"/>
          </a:xfrm>
        </p:spPr>
        <p:txBody>
          <a:bodyPr/>
          <a:lstStyle/>
          <a:p>
            <a:r>
              <a:rPr lang="pt-BR" b="1" dirty="0">
                <a:latin typeface="Bierstadt" panose="020B0004020202020204" pitchFamily="34" charset="0"/>
              </a:rPr>
              <a:t>Boas Práticas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977721C-23D4-0634-8C10-DE69BE34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70</a:t>
            </a:fld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5F9FB14-3671-B1DC-2D42-D5FBEA37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12" y="3117618"/>
            <a:ext cx="3195665" cy="2715380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Bierstadt" panose="020B0004020202020204" pitchFamily="34" charset="0"/>
              </a:rPr>
              <a:t>Qual(</a:t>
            </a:r>
            <a:r>
              <a:rPr lang="pt-BR" sz="2000" dirty="0" err="1">
                <a:latin typeface="Bierstadt" panose="020B0004020202020204" pitchFamily="34" charset="0"/>
              </a:rPr>
              <a:t>is</a:t>
            </a:r>
            <a:r>
              <a:rPr lang="pt-BR" sz="2000" dirty="0">
                <a:latin typeface="Bierstadt" panose="020B0004020202020204" pitchFamily="34" charset="0"/>
              </a:rPr>
              <a:t>) problemas se busca(m) resolver?</a:t>
            </a:r>
          </a:p>
          <a:p>
            <a:r>
              <a:rPr lang="pt-BR" sz="2000" dirty="0">
                <a:latin typeface="Bierstadt" panose="020B0004020202020204" pitchFamily="34" charset="0"/>
              </a:rPr>
              <a:t>Objetivo do dashboard?</a:t>
            </a:r>
          </a:p>
          <a:p>
            <a:r>
              <a:rPr lang="pt-BR" sz="2000" dirty="0">
                <a:latin typeface="Bierstadt" panose="020B0004020202020204" pitchFamily="34" charset="0"/>
              </a:rPr>
              <a:t>Informações relevantes?</a:t>
            </a:r>
          </a:p>
          <a:p>
            <a:r>
              <a:rPr lang="pt-BR" sz="2000" dirty="0">
                <a:latin typeface="Bierstadt" panose="020B0004020202020204" pitchFamily="34" charset="0"/>
              </a:rPr>
              <a:t>Quem vai consumir?</a:t>
            </a:r>
          </a:p>
          <a:p>
            <a:r>
              <a:rPr lang="pt-BR" sz="2000" dirty="0">
                <a:latin typeface="Bierstadt" panose="020B0004020202020204" pitchFamily="34" charset="0"/>
              </a:rPr>
              <a:t>Critérios de Sucesso</a:t>
            </a:r>
          </a:p>
          <a:p>
            <a:r>
              <a:rPr lang="pt-BR" sz="2000" dirty="0">
                <a:latin typeface="Bierstadt" panose="020B0004020202020204" pitchFamily="34" charset="0"/>
              </a:rPr>
              <a:t>Critérios de Falha</a:t>
            </a:r>
          </a:p>
          <a:p>
            <a:endParaRPr lang="pt-BR" sz="2000" dirty="0">
              <a:latin typeface="Bierstadt" panose="020B0004020202020204" pitchFamily="34" charset="0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71BA701-3E71-F09E-A2A5-04A2F1348BCE}"/>
              </a:ext>
            </a:extLst>
          </p:cNvPr>
          <p:cNvGrpSpPr/>
          <p:nvPr/>
        </p:nvGrpSpPr>
        <p:grpSpPr>
          <a:xfrm>
            <a:off x="1189430" y="2172245"/>
            <a:ext cx="3066347" cy="755390"/>
            <a:chOff x="1189430" y="2172245"/>
            <a:chExt cx="3066347" cy="755390"/>
          </a:xfrm>
        </p:grpSpPr>
        <p:pic>
          <p:nvPicPr>
            <p:cNvPr id="10" name="Gráfico 9" descr="Na mosca com preenchimento sólido">
              <a:extLst>
                <a:ext uri="{FF2B5EF4-FFF2-40B4-BE49-F238E27FC236}">
                  <a16:creationId xmlns:a16="http://schemas.microsoft.com/office/drawing/2014/main" id="{F7F70C0D-FA8E-01F6-8DF6-66D93C76A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9430" y="2172245"/>
              <a:ext cx="755390" cy="75539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2A105F2-FAE6-1289-A13B-CCDC207A167E}"/>
                </a:ext>
              </a:extLst>
            </p:cNvPr>
            <p:cNvSpPr txBox="1"/>
            <p:nvPr/>
          </p:nvSpPr>
          <p:spPr>
            <a:xfrm>
              <a:off x="1947917" y="2258223"/>
              <a:ext cx="230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latin typeface="Bierstadt" panose="020B0004020202020204" pitchFamily="34" charset="0"/>
                </a:rPr>
                <a:t>CONTEXTO DE NEGÓCIO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4C3E265-BF5E-2B6E-D046-514324839772}"/>
              </a:ext>
            </a:extLst>
          </p:cNvPr>
          <p:cNvGrpSpPr/>
          <p:nvPr/>
        </p:nvGrpSpPr>
        <p:grpSpPr>
          <a:xfrm>
            <a:off x="5028914" y="2196022"/>
            <a:ext cx="2496148" cy="3636976"/>
            <a:chOff x="5028914" y="2196022"/>
            <a:chExt cx="2324100" cy="3636976"/>
          </a:xfrm>
        </p:grpSpPr>
        <p:sp>
          <p:nvSpPr>
            <p:cNvPr id="13" name="Espaço Reservado para Conteúdo 2">
              <a:extLst>
                <a:ext uri="{FF2B5EF4-FFF2-40B4-BE49-F238E27FC236}">
                  <a16:creationId xmlns:a16="http://schemas.microsoft.com/office/drawing/2014/main" id="{B020EA9D-84FC-0AD5-F7EB-1DC4C6D8C6D8}"/>
                </a:ext>
              </a:extLst>
            </p:cNvPr>
            <p:cNvSpPr txBox="1">
              <a:spLocks/>
            </p:cNvSpPr>
            <p:nvPr/>
          </p:nvSpPr>
          <p:spPr>
            <a:xfrm>
              <a:off x="5043904" y="3117618"/>
              <a:ext cx="2309110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>
                  <a:latin typeface="Bierstadt" panose="020B0004020202020204" pitchFamily="34" charset="0"/>
                </a:rPr>
                <a:t>Origem?</a:t>
              </a:r>
            </a:p>
            <a:p>
              <a:r>
                <a:rPr lang="pt-BR" sz="2000" dirty="0">
                  <a:latin typeface="Bierstadt" panose="020B0004020202020204" pitchFamily="34" charset="0"/>
                </a:rPr>
                <a:t>Quem gera?</a:t>
              </a:r>
            </a:p>
            <a:p>
              <a:r>
                <a:rPr lang="pt-BR" sz="2000" dirty="0">
                  <a:latin typeface="Bierstadt" panose="020B0004020202020204" pitchFamily="34" charset="0"/>
                </a:rPr>
                <a:t>Metadados</a:t>
              </a:r>
            </a:p>
            <a:p>
              <a:r>
                <a:rPr lang="pt-BR" sz="2000" dirty="0">
                  <a:latin typeface="Bierstadt" panose="020B0004020202020204" pitchFamily="34" charset="0"/>
                </a:rPr>
                <a:t>Freq. atualização?</a:t>
              </a:r>
            </a:p>
            <a:p>
              <a:endParaRPr lang="pt-BR" sz="2000" dirty="0">
                <a:latin typeface="Bierstadt" panose="020B0004020202020204" pitchFamily="34" charset="0"/>
              </a:endParaRPr>
            </a:p>
          </p:txBody>
        </p:sp>
        <p:pic>
          <p:nvPicPr>
            <p:cNvPr id="14" name="Gráfico 13" descr="Banco de dados com preenchimento sólido">
              <a:extLst>
                <a:ext uri="{FF2B5EF4-FFF2-40B4-BE49-F238E27FC236}">
                  <a16:creationId xmlns:a16="http://schemas.microsoft.com/office/drawing/2014/main" id="{8A3A3EC5-CB60-FBC5-5DFC-B8482B3A2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028914" y="2196022"/>
              <a:ext cx="755390" cy="755390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A63D211-9008-7786-F362-331FF88708B3}"/>
                </a:ext>
              </a:extLst>
            </p:cNvPr>
            <p:cNvSpPr txBox="1"/>
            <p:nvPr/>
          </p:nvSpPr>
          <p:spPr>
            <a:xfrm>
              <a:off x="5775509" y="2388159"/>
              <a:ext cx="136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latin typeface="Bierstadt" panose="020B0004020202020204" pitchFamily="34" charset="0"/>
                </a:rPr>
                <a:t>DADOS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92FBD41-C550-09AC-06A0-CD4F94681654}"/>
              </a:ext>
            </a:extLst>
          </p:cNvPr>
          <p:cNvGrpSpPr/>
          <p:nvPr/>
        </p:nvGrpSpPr>
        <p:grpSpPr>
          <a:xfrm>
            <a:off x="8003004" y="2203694"/>
            <a:ext cx="2373493" cy="3637867"/>
            <a:chOff x="8003004" y="2203694"/>
            <a:chExt cx="2373493" cy="3637867"/>
          </a:xfrm>
        </p:grpSpPr>
        <p:sp>
          <p:nvSpPr>
            <p:cNvPr id="17" name="Espaço Reservado para Conteúdo 2">
              <a:extLst>
                <a:ext uri="{FF2B5EF4-FFF2-40B4-BE49-F238E27FC236}">
                  <a16:creationId xmlns:a16="http://schemas.microsoft.com/office/drawing/2014/main" id="{25D152AE-F1E5-D989-756A-48BA792D2436}"/>
                </a:ext>
              </a:extLst>
            </p:cNvPr>
            <p:cNvSpPr txBox="1">
              <a:spLocks/>
            </p:cNvSpPr>
            <p:nvPr/>
          </p:nvSpPr>
          <p:spPr>
            <a:xfrm>
              <a:off x="8003004" y="3126181"/>
              <a:ext cx="2309111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>
                  <a:latin typeface="Bierstadt" panose="020B0004020202020204" pitchFamily="34" charset="0"/>
                </a:rPr>
                <a:t>Local</a:t>
              </a:r>
            </a:p>
            <a:p>
              <a:r>
                <a:rPr lang="pt-BR" sz="2000" dirty="0">
                  <a:latin typeface="Bierstadt" panose="020B0004020202020204" pitchFamily="34" charset="0"/>
                </a:rPr>
                <a:t>Online</a:t>
              </a:r>
            </a:p>
          </p:txBody>
        </p:sp>
        <p:pic>
          <p:nvPicPr>
            <p:cNvPr id="18" name="Gráfico 17" descr="Apresentação com gráfico de barras com preenchimento sólido">
              <a:extLst>
                <a:ext uri="{FF2B5EF4-FFF2-40B4-BE49-F238E27FC236}">
                  <a16:creationId xmlns:a16="http://schemas.microsoft.com/office/drawing/2014/main" id="{F2B42B52-8B57-59CA-4F0F-DE878EA7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03004" y="2203694"/>
              <a:ext cx="755390" cy="75539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7B4C4D24-CC16-4DC5-04AC-4EA452E470A7}"/>
                </a:ext>
              </a:extLst>
            </p:cNvPr>
            <p:cNvSpPr txBox="1"/>
            <p:nvPr/>
          </p:nvSpPr>
          <p:spPr>
            <a:xfrm>
              <a:off x="8764588" y="2365274"/>
              <a:ext cx="1611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latin typeface="Bierstadt" panose="020B0004020202020204" pitchFamily="34" charset="0"/>
                </a:rPr>
                <a:t>PUBLICAÇÃO</a:t>
              </a:r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F4018011-81F5-81F6-9A3D-29D6897400C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377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FF70-653A-97B5-AAB7-4FC571CAE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F6790-2FD3-A893-4DAC-AD70A1FB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313"/>
            <a:ext cx="10515600" cy="1325563"/>
          </a:xfrm>
        </p:spPr>
        <p:txBody>
          <a:bodyPr/>
          <a:lstStyle/>
          <a:p>
            <a:r>
              <a:rPr lang="en-US" b="1" noProof="0" dirty="0">
                <a:latin typeface="Bierstadt" panose="020B0004020202020204" pitchFamily="34" charset="0"/>
              </a:rPr>
              <a:t>Mockup</a:t>
            </a:r>
            <a:endParaRPr lang="pt-BR" b="1" dirty="0">
              <a:latin typeface="Bierstadt" panose="020B00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E2E6E1-322D-2317-CFC2-E797E0C7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600" u="sng" dirty="0">
                <a:latin typeface="Bierstadt" panose="020B0004020202020204" pitchFamily="34" charset="0"/>
              </a:rPr>
              <a:t>Simulação do “</a:t>
            </a:r>
            <a:r>
              <a:rPr lang="pt-BR" sz="2600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esqueleto</a:t>
            </a:r>
            <a:r>
              <a:rPr lang="pt-BR" sz="2600" u="sng" dirty="0">
                <a:latin typeface="Bierstadt" panose="020B0004020202020204" pitchFamily="34" charset="0"/>
              </a:rPr>
              <a:t>” (usualmente estático) do dashboard:</a:t>
            </a:r>
            <a:endParaRPr lang="pt-BR" sz="2600" dirty="0">
              <a:latin typeface="Bierstadt" panose="020B0004020202020204" pitchFamily="34" charset="0"/>
            </a:endParaRPr>
          </a:p>
          <a:p>
            <a:r>
              <a:rPr lang="pt-BR" sz="2600" dirty="0">
                <a:latin typeface="Bierstadt" panose="020B0004020202020204" pitchFamily="34" charset="0"/>
              </a:rPr>
              <a:t>Seções e disposição das informações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Paleta de cores e ícones inclusos (para validação)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Principais KPIs utilizados</a:t>
            </a:r>
          </a:p>
          <a:p>
            <a:endParaRPr lang="pt-BR" sz="2600" dirty="0">
              <a:latin typeface="Bierstadt" panose="020B0004020202020204" pitchFamily="34" charset="0"/>
            </a:endParaRPr>
          </a:p>
          <a:p>
            <a:pPr marL="0" indent="0">
              <a:buNone/>
            </a:pPr>
            <a:r>
              <a:rPr lang="pt-BR" sz="2600" u="sng" dirty="0">
                <a:latin typeface="Bierstadt" panose="020B0004020202020204" pitchFamily="34" charset="0"/>
              </a:rPr>
              <a:t>Ferramentas: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Independe, desde que mostre ilustre um esboço da solução </a:t>
            </a:r>
            <a:r>
              <a:rPr lang="pt-BR" sz="2600" dirty="0">
                <a:solidFill>
                  <a:schemeClr val="bg1">
                    <a:lumMod val="65000"/>
                  </a:schemeClr>
                </a:solidFill>
                <a:latin typeface="Bierstadt" panose="020B0004020202020204" pitchFamily="34" charset="0"/>
              </a:rPr>
              <a:t>(desenho, planilha do Excel, exemplo com dados fictícios)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8EE91F-D9B9-DE44-FB08-E63CEE1E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71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69EC89C-94B3-990D-C398-0D7A5C5B9F6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947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287BF-C884-F150-26E2-81430A4F3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E37F65B-1F88-7667-BB03-C752E2A7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72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475DF4-EC10-9149-F695-491151E81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53" t="7124"/>
          <a:stretch>
            <a:fillRect/>
          </a:stretch>
        </p:blipFill>
        <p:spPr bwMode="auto">
          <a:xfrm>
            <a:off x="2922938" y="903590"/>
            <a:ext cx="6346124" cy="535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A4296A7-393F-446D-1E03-CAB8F46E927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634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68A2C-8AEA-BC17-2E04-5CC75F018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741ED7E-9FB6-0A25-F605-1E41A6D0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73</a:t>
            </a:fld>
            <a:endParaRPr lang="pt-BR"/>
          </a:p>
        </p:txBody>
      </p:sp>
      <p:pic>
        <p:nvPicPr>
          <p:cNvPr id="3074" name="Picture 2" descr="Dashboard mockup, wireframe in excel or google sheets.">
            <a:extLst>
              <a:ext uri="{FF2B5EF4-FFF2-40B4-BE49-F238E27FC236}">
                <a16:creationId xmlns:a16="http://schemas.microsoft.com/office/drawing/2014/main" id="{E41FF589-D01B-574B-B21D-6076B09FA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" t="2955" r="-366" b="-2955"/>
          <a:stretch>
            <a:fillRect/>
          </a:stretch>
        </p:blipFill>
        <p:spPr bwMode="auto">
          <a:xfrm>
            <a:off x="2293493" y="413718"/>
            <a:ext cx="8190875" cy="612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F4F7376-BD85-5C0F-B636-665737C4D37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424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8243-0883-BD1F-3908-42F53F81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shboard mockup, high fidelity.">
            <a:extLst>
              <a:ext uri="{FF2B5EF4-FFF2-40B4-BE49-F238E27FC236}">
                <a16:creationId xmlns:a16="http://schemas.microsoft.com/office/drawing/2014/main" id="{7AAD712E-02CB-F17F-1609-FE4B04885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752475"/>
            <a:ext cx="10353675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10292E2-FF6D-7741-D2AA-103F7833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74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C26FA7D-F432-A9CF-660D-0E8F4A36B403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8511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3B867-5214-A6FF-8879-54F5E598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FB792-0086-F5FB-5522-CE0C43AA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313"/>
            <a:ext cx="10515600" cy="1325563"/>
          </a:xfrm>
        </p:spPr>
        <p:txBody>
          <a:bodyPr/>
          <a:lstStyle/>
          <a:p>
            <a:r>
              <a:rPr lang="pt-BR" b="1" dirty="0">
                <a:latin typeface="Bierstadt" panose="020B0004020202020204" pitchFamily="34" charset="0"/>
              </a:rPr>
              <a:t>Paleta de cores, fontes, ícones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260E1B-D637-249A-77F9-9F9EB1B8A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600" u="sng" dirty="0">
                <a:latin typeface="Bierstadt" panose="020B0004020202020204" pitchFamily="34" charset="0"/>
              </a:rPr>
              <a:t>Registro de informações: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Cores (RGB ou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HTML</a:t>
            </a:r>
            <a:r>
              <a:rPr lang="pt-BR" sz="2600" dirty="0">
                <a:latin typeface="Bierstadt" panose="020B0004020202020204" pitchFamily="34" charset="0"/>
              </a:rPr>
              <a:t>)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Fontes utilizadas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Ícones (diretório com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arquivos</a:t>
            </a:r>
            <a:r>
              <a:rPr lang="pt-BR" sz="2600" dirty="0">
                <a:latin typeface="Bierstadt" panose="020B0004020202020204" pitchFamily="34" charset="0"/>
              </a:rPr>
              <a:t>)</a:t>
            </a:r>
          </a:p>
          <a:p>
            <a:pPr marL="0" indent="0">
              <a:buNone/>
            </a:pPr>
            <a:endParaRPr lang="pt-BR" sz="2600" dirty="0">
              <a:latin typeface="Bierstadt" panose="020B0004020202020204" pitchFamily="34" charset="0"/>
            </a:endParaRP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DD5E5A8-A5C1-9522-50CC-83D8A453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75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3550DFF-9BB4-F66B-C9D2-F5678462938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5052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F039F-1A78-F9A4-DBF2-B5E573C03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shboard mockup, high fidelity.">
            <a:extLst>
              <a:ext uri="{FF2B5EF4-FFF2-40B4-BE49-F238E27FC236}">
                <a16:creationId xmlns:a16="http://schemas.microsoft.com/office/drawing/2014/main" id="{5CDDAFD0-1CD3-B749-D245-8A9C751A4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68" y="1293213"/>
            <a:ext cx="8603197" cy="444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9663AAD-6E4D-6A4E-103F-DE91D8C2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76</a:t>
            </a:fld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D683799-040D-2DBF-238C-0E0E49864913}"/>
              </a:ext>
            </a:extLst>
          </p:cNvPr>
          <p:cNvGrpSpPr/>
          <p:nvPr/>
        </p:nvGrpSpPr>
        <p:grpSpPr>
          <a:xfrm>
            <a:off x="2003568" y="827396"/>
            <a:ext cx="8482339" cy="316516"/>
            <a:chOff x="2029236" y="549111"/>
            <a:chExt cx="8482339" cy="466316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5A4C0E3D-546C-C8BD-4D94-A6AE370F49F9}"/>
                </a:ext>
              </a:extLst>
            </p:cNvPr>
            <p:cNvSpPr/>
            <p:nvPr/>
          </p:nvSpPr>
          <p:spPr>
            <a:xfrm>
              <a:off x="2029236" y="565722"/>
              <a:ext cx="1670248" cy="449705"/>
            </a:xfrm>
            <a:prstGeom prst="rect">
              <a:avLst/>
            </a:prstGeom>
            <a:solidFill>
              <a:srgbClr val="F7F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ysClr val="windowText" lastClr="000000"/>
                  </a:solidFill>
                </a:rPr>
                <a:t>#F7F9FF</a:t>
              </a:r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E7ADAF20-7108-351C-568B-9AF83D24693D}"/>
                </a:ext>
              </a:extLst>
            </p:cNvPr>
            <p:cNvSpPr/>
            <p:nvPr/>
          </p:nvSpPr>
          <p:spPr>
            <a:xfrm>
              <a:off x="4299933" y="554648"/>
              <a:ext cx="1670248" cy="449705"/>
            </a:xfrm>
            <a:prstGeom prst="rect">
              <a:avLst/>
            </a:prstGeom>
            <a:solidFill>
              <a:srgbClr val="697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ysClr val="windowText" lastClr="000000"/>
                  </a:solidFill>
                </a:rPr>
                <a:t>#6977EE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0B43186F-DE02-55F2-91D6-C262FF69CE1B}"/>
                </a:ext>
              </a:extLst>
            </p:cNvPr>
            <p:cNvSpPr/>
            <p:nvPr/>
          </p:nvSpPr>
          <p:spPr>
            <a:xfrm>
              <a:off x="6570630" y="560184"/>
              <a:ext cx="1670248" cy="449705"/>
            </a:xfrm>
            <a:prstGeom prst="rect">
              <a:avLst/>
            </a:prstGeom>
            <a:solidFill>
              <a:srgbClr val="2D34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</a:rPr>
                <a:t>#2D3471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804AFF0-9E95-073C-AD05-B7AFC8468AE5}"/>
                </a:ext>
              </a:extLst>
            </p:cNvPr>
            <p:cNvSpPr/>
            <p:nvPr/>
          </p:nvSpPr>
          <p:spPr>
            <a:xfrm>
              <a:off x="8841327" y="549111"/>
              <a:ext cx="1670248" cy="449705"/>
            </a:xfrm>
            <a:prstGeom prst="rect">
              <a:avLst/>
            </a:prstGeom>
            <a:solidFill>
              <a:srgbClr val="F5F6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solidFill>
                    <a:schemeClr val="tx1"/>
                  </a:solidFill>
                </a:rPr>
                <a:t>#F5F6FB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3A782E57-0EA3-AE56-1913-C88EAE02F30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184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0B01-98EC-BCAA-92B0-101F65AA1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09E8A-1479-FCB2-6FDC-AAA02842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313"/>
            <a:ext cx="10515600" cy="1325563"/>
          </a:xfrm>
        </p:spPr>
        <p:txBody>
          <a:bodyPr/>
          <a:lstStyle/>
          <a:p>
            <a:r>
              <a:rPr lang="pt-BR" b="1" dirty="0">
                <a:latin typeface="Bierstadt" panose="020B0004020202020204" pitchFamily="34" charset="0"/>
              </a:rPr>
              <a:t>Documentação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916419-627C-45F2-5CAE-99B2EBD40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600" u="sng" dirty="0">
                <a:latin typeface="Bierstadt" panose="020B0004020202020204" pitchFamily="34" charset="0"/>
              </a:rPr>
              <a:t>Documenta o processo, facilita edição e manutenção:</a:t>
            </a:r>
          </a:p>
          <a:p>
            <a:r>
              <a:rPr lang="pt-BR" sz="2600" b="1" dirty="0">
                <a:latin typeface="Bierstadt" panose="020B0004020202020204" pitchFamily="34" charset="0"/>
              </a:rPr>
              <a:t>Identificação</a:t>
            </a:r>
            <a:r>
              <a:rPr lang="pt-BR" sz="2600" dirty="0">
                <a:latin typeface="Bierstadt" panose="020B0004020202020204" pitchFamily="34" charset="0"/>
              </a:rPr>
              <a:t> e </a:t>
            </a:r>
            <a:r>
              <a:rPr lang="pt-BR" sz="2600" b="1" dirty="0">
                <a:latin typeface="Bierstadt" panose="020B0004020202020204" pitchFamily="34" charset="0"/>
              </a:rPr>
              <a:t>metadados</a:t>
            </a:r>
            <a:r>
              <a:rPr lang="pt-BR" sz="2600" dirty="0">
                <a:latin typeface="Bierstadt" panose="020B0004020202020204" pitchFamily="34" charset="0"/>
              </a:rPr>
              <a:t> do relatório</a:t>
            </a:r>
          </a:p>
          <a:p>
            <a:r>
              <a:rPr lang="pt-BR" sz="2600" b="1" dirty="0">
                <a:latin typeface="Bierstadt" panose="020B0004020202020204" pitchFamily="34" charset="0"/>
              </a:rPr>
              <a:t>Visão Geral </a:t>
            </a:r>
            <a:r>
              <a:rPr lang="pt-BR" sz="2600" dirty="0">
                <a:latin typeface="Bierstadt" panose="020B0004020202020204" pitchFamily="34" charset="0"/>
              </a:rPr>
              <a:t>(contexto, objetivo)</a:t>
            </a:r>
          </a:p>
          <a:p>
            <a:r>
              <a:rPr lang="pt-BR" sz="2600" b="1" dirty="0">
                <a:latin typeface="Bierstadt" panose="020B0004020202020204" pitchFamily="34" charset="0"/>
              </a:rPr>
              <a:t>Especificações técnicas </a:t>
            </a:r>
            <a:r>
              <a:rPr lang="pt-BR" sz="2600" dirty="0">
                <a:latin typeface="Bierstadt" panose="020B0004020202020204" pitchFamily="34" charset="0"/>
              </a:rPr>
              <a:t>(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fontes</a:t>
            </a:r>
            <a:r>
              <a:rPr lang="pt-BR" sz="2600" dirty="0">
                <a:latin typeface="Bierstadt" panose="020B0004020202020204" pitchFamily="34" charset="0"/>
              </a:rPr>
              <a:t> de dados,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modelo</a:t>
            </a:r>
            <a:r>
              <a:rPr lang="pt-BR" sz="2600" dirty="0">
                <a:latin typeface="Bierstadt" panose="020B0004020202020204" pitchFamily="34" charset="0"/>
              </a:rPr>
              <a:t>, tratamentos,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DAX</a:t>
            </a:r>
            <a:r>
              <a:rPr lang="pt-BR" sz="2600" dirty="0">
                <a:latin typeface="Bierstadt" panose="020B0004020202020204" pitchFamily="34" charset="0"/>
              </a:rPr>
              <a:t> criadas,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páginas</a:t>
            </a:r>
            <a:r>
              <a:rPr lang="pt-BR" sz="2600" dirty="0">
                <a:latin typeface="Bierstadt" panose="020B0004020202020204" pitchFamily="34" charset="0"/>
              </a:rPr>
              <a:t>, controle de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acesso</a:t>
            </a:r>
            <a:r>
              <a:rPr lang="pt-BR" sz="2600" dirty="0">
                <a:latin typeface="Bierstadt" panose="020B0004020202020204" pitchFamily="34" charset="0"/>
              </a:rPr>
              <a:t>, histórico de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versões</a:t>
            </a:r>
            <a:r>
              <a:rPr lang="pt-BR" sz="2600" dirty="0">
                <a:latin typeface="Bierstadt" panose="020B0004020202020204" pitchFamily="34" charset="0"/>
              </a:rPr>
              <a:t>/mudanças)</a:t>
            </a:r>
          </a:p>
          <a:p>
            <a:endParaRPr lang="pt-BR" sz="2600" dirty="0">
              <a:latin typeface="Bierstadt" panose="020B0004020202020204" pitchFamily="34" charset="0"/>
            </a:endParaRPr>
          </a:p>
          <a:p>
            <a:pPr marL="0" indent="0">
              <a:buNone/>
            </a:pPr>
            <a:r>
              <a:rPr lang="pt-BR" sz="2600" u="sng" dirty="0">
                <a:latin typeface="Bierstadt" panose="020B0004020202020204" pitchFamily="34" charset="0"/>
              </a:rPr>
              <a:t>Importante</a:t>
            </a:r>
            <a:r>
              <a:rPr lang="pt-BR" sz="2600" dirty="0">
                <a:latin typeface="Bierstadt" panose="020B0004020202020204" pitchFamily="34" charset="0"/>
              </a:rPr>
              <a:t>: 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última atualização, responsável, audiência, data de criação</a:t>
            </a:r>
          </a:p>
          <a:p>
            <a:pPr marL="0" indent="0">
              <a:buNone/>
            </a:pPr>
            <a:endParaRPr lang="pt-BR" sz="2600" dirty="0">
              <a:latin typeface="Bierstadt" panose="020B0004020202020204" pitchFamily="34" charset="0"/>
            </a:endParaRP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87CDB0-6CA1-CE61-1663-B44DD05B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77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05E6636-2B91-4729-7103-9114CC1047B3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356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FDCBC-D0C0-EBCB-A50A-E1E4C3D8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7F3FFF-64F1-0AAB-A0C9-DF0B6141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78</a:t>
            </a:fld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99BE8D6-C519-1F72-2C3B-6A336A89950B}"/>
              </a:ext>
            </a:extLst>
          </p:cNvPr>
          <p:cNvGrpSpPr/>
          <p:nvPr/>
        </p:nvGrpSpPr>
        <p:grpSpPr>
          <a:xfrm>
            <a:off x="889045" y="689863"/>
            <a:ext cx="10464755" cy="5478274"/>
            <a:chOff x="563196" y="1060638"/>
            <a:chExt cx="10464755" cy="547827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02FDA905-765B-6FA9-97DF-88BEBDA6E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91" t="1375" r="5846" b="9684"/>
            <a:stretch>
              <a:fillRect/>
            </a:stretch>
          </p:blipFill>
          <p:spPr>
            <a:xfrm>
              <a:off x="563196" y="1060638"/>
              <a:ext cx="4585409" cy="40937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218D3D19-1C97-CB94-84E5-E69607EDA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89" r="6902"/>
            <a:stretch>
              <a:fillRect/>
            </a:stretch>
          </p:blipFill>
          <p:spPr>
            <a:xfrm>
              <a:off x="3183272" y="1465763"/>
              <a:ext cx="4527030" cy="50731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CFC27A73-C361-3654-9DED-B1E0D35E4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688" r="5570"/>
            <a:stretch>
              <a:fillRect/>
            </a:stretch>
          </p:blipFill>
          <p:spPr>
            <a:xfrm>
              <a:off x="6745214" y="2262597"/>
              <a:ext cx="4282737" cy="4093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A5731DF1-ACA8-4D4F-3661-F933E56DAAC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065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B6C01-3D93-F851-3DB3-AD3B1868A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3E61B-8426-A0C2-E3C9-86211C65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ATUALIZAÇÃO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0C65705-774E-A563-7CE4-B13401870918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D165E4-3EFC-2417-46C5-CFBDE8C3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31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9D246-5C87-95EB-2BA8-559EE85E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2A06F-221E-5C89-4D00-8D6A855D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</a:rPr>
              <a:t>Primeiro dashboard...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F6693C-9458-6389-14E7-B5576A80FF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3CCCAF-1700-26EC-E3D9-239C0142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3580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1DDF3-4273-590B-555B-F7F5BC01D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7B8FD-160F-34D0-209E-FF776E15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313"/>
            <a:ext cx="10515600" cy="1325563"/>
          </a:xfrm>
        </p:spPr>
        <p:txBody>
          <a:bodyPr/>
          <a:lstStyle/>
          <a:p>
            <a:r>
              <a:rPr lang="pt-BR" b="1" dirty="0">
                <a:latin typeface="Bierstadt" panose="020B0004020202020204" pitchFamily="34" charset="0"/>
              </a:rPr>
              <a:t>Atualização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87551B-B0D7-09E8-3496-CCE8BB3DE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600" u="sng" dirty="0">
                <a:latin typeface="Bierstadt" panose="020B0004020202020204" pitchFamily="34" charset="0"/>
              </a:rPr>
              <a:t>Formas: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No </a:t>
            </a:r>
            <a:r>
              <a:rPr lang="pt-BR" sz="2600" b="1" dirty="0" err="1">
                <a:latin typeface="Bierstadt" panose="020B0004020202020204" pitchFamily="34" charset="0"/>
              </a:rPr>
              <a:t>pbix</a:t>
            </a:r>
            <a:r>
              <a:rPr lang="pt-BR" sz="2600" dirty="0">
                <a:latin typeface="Bierstadt" panose="020B0004020202020204" pitchFamily="34" charset="0"/>
              </a:rPr>
              <a:t> -&gt; “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Atualizar</a:t>
            </a:r>
            <a:r>
              <a:rPr lang="pt-BR" sz="2600" dirty="0">
                <a:latin typeface="Bierstadt" panose="020B0004020202020204" pitchFamily="34" charset="0"/>
              </a:rPr>
              <a:t>” e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Publicar</a:t>
            </a:r>
            <a:r>
              <a:rPr lang="pt-BR" sz="2600" dirty="0">
                <a:latin typeface="Bierstadt" panose="020B0004020202020204" pitchFamily="34" charset="0"/>
              </a:rPr>
              <a:t> novamente</a:t>
            </a:r>
          </a:p>
          <a:p>
            <a:r>
              <a:rPr lang="pt-BR" sz="2600" b="1" dirty="0">
                <a:latin typeface="Bierstadt" panose="020B0004020202020204" pitchFamily="34" charset="0"/>
              </a:rPr>
              <a:t>PBI Gateway </a:t>
            </a:r>
            <a:r>
              <a:rPr lang="pt-BR" sz="2600" dirty="0">
                <a:latin typeface="Bierstadt" panose="020B0004020202020204" pitchFamily="34" charset="0"/>
              </a:rPr>
              <a:t>-&gt; Atualização automática</a:t>
            </a:r>
            <a:endParaRPr lang="pt-BR" sz="2600" dirty="0">
              <a:solidFill>
                <a:srgbClr val="FF4600"/>
              </a:solidFill>
              <a:latin typeface="Bierstadt" panose="020B0004020202020204" pitchFamily="34" charset="0"/>
            </a:endParaRP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4D5B108-F1DC-2130-74BD-003022E5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80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5E4372-5CE8-E628-28DF-F3671BF441D3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449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CA69E-B7D9-A95C-D750-FF14CE85A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36D8-5BE0-3B68-7DE4-CCE7B7CB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313"/>
            <a:ext cx="10515600" cy="1325563"/>
          </a:xfrm>
        </p:spPr>
        <p:txBody>
          <a:bodyPr/>
          <a:lstStyle/>
          <a:p>
            <a:r>
              <a:rPr lang="pt-BR" b="1" dirty="0">
                <a:latin typeface="Bierstadt" panose="020B0004020202020204" pitchFamily="34" charset="0"/>
              </a:rPr>
              <a:t>Atualização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B980E2-90CF-B478-B55A-C6E071BDC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600" u="sng" dirty="0">
                <a:latin typeface="Bierstadt" panose="020B0004020202020204" pitchFamily="34" charset="0"/>
              </a:rPr>
              <a:t>PBI Gateway: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Ferramenta que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conecta</a:t>
            </a:r>
            <a:r>
              <a:rPr lang="pt-BR" sz="2600" dirty="0">
                <a:latin typeface="Bierstadt" panose="020B0004020202020204" pitchFamily="34" charset="0"/>
              </a:rPr>
              <a:t> fontes de dados ao PBI Service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Permite atualizar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sob demanda </a:t>
            </a:r>
            <a:r>
              <a:rPr lang="pt-BR" sz="2600" dirty="0">
                <a:latin typeface="Bierstadt" panose="020B0004020202020204" pitchFamily="34" charset="0"/>
              </a:rPr>
              <a:t>ou via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agendamento</a:t>
            </a:r>
          </a:p>
          <a:p>
            <a:endParaRPr lang="pt-BR" sz="2600" dirty="0">
              <a:latin typeface="Bierstadt" panose="020B0004020202020204" pitchFamily="34" charset="0"/>
            </a:endParaRPr>
          </a:p>
          <a:p>
            <a:pPr marL="0" indent="0">
              <a:buNone/>
            </a:pPr>
            <a:r>
              <a:rPr lang="pt-BR" sz="2600" dirty="0">
                <a:latin typeface="Bierstadt" panose="020B0004020202020204" pitchFamily="34" charset="0"/>
              </a:rPr>
              <a:t>Passos: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Bierstadt" panose="020B0004020202020204" pitchFamily="34" charset="0"/>
              </a:rPr>
              <a:t>Publicar relatório online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Bierstadt" panose="020B0004020202020204" pitchFamily="34" charset="0"/>
              </a:rPr>
              <a:t>Modelo semântico -&gt;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Agendar Atualização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Bierstadt" panose="020B0004020202020204" pitchFamily="34" charset="0"/>
              </a:rPr>
              <a:t>Editar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credenciais</a:t>
            </a:r>
            <a:r>
              <a:rPr lang="pt-BR" sz="2600" dirty="0">
                <a:latin typeface="Bierstadt" panose="020B0004020202020204" pitchFamily="34" charset="0"/>
              </a:rPr>
              <a:t> (Organizacional)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600" dirty="0">
                <a:latin typeface="Bierstadt" panose="020B0004020202020204" pitchFamily="34" charset="0"/>
              </a:rPr>
              <a:t>Em caso de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APIs</a:t>
            </a:r>
            <a:r>
              <a:rPr lang="pt-BR" sz="2600" dirty="0">
                <a:latin typeface="Bierstadt" panose="020B0004020202020204" pitchFamily="34" charset="0"/>
              </a:rPr>
              <a:t> -&gt; </a:t>
            </a:r>
            <a:r>
              <a:rPr lang="pt-BR" sz="2600" b="1" dirty="0">
                <a:latin typeface="Bierstadt" panose="020B0004020202020204" pitchFamily="34" charset="0"/>
              </a:rPr>
              <a:t>não</a:t>
            </a:r>
            <a:r>
              <a:rPr lang="pt-BR" sz="2600" dirty="0">
                <a:latin typeface="Bierstadt" panose="020B0004020202020204" pitchFamily="34" charset="0"/>
              </a:rPr>
              <a:t> fazer teste de conexão (mensagem de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erro</a:t>
            </a:r>
            <a:r>
              <a:rPr lang="pt-BR" sz="2600" dirty="0">
                <a:latin typeface="Bierstadt" panose="020B0004020202020204" pitchFamily="34" charset="0"/>
              </a:rPr>
              <a:t>)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0D6E78B-A2CC-E4D5-E81E-BD784A0D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81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7742A37-76E3-216E-4F46-1FE967CD022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315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BBE6-7AA2-689D-9F6D-E208B70C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E0A7-88B2-C41A-34AB-42BDA561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313"/>
            <a:ext cx="10515600" cy="1325563"/>
          </a:xfrm>
        </p:spPr>
        <p:txBody>
          <a:bodyPr/>
          <a:lstStyle/>
          <a:p>
            <a:r>
              <a:rPr lang="pt-BR" b="1" dirty="0">
                <a:latin typeface="Bierstadt" panose="020B0004020202020204" pitchFamily="34" charset="0"/>
              </a:rPr>
              <a:t>Atualização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908BF9-7E53-E26E-CC2E-E2B9BA74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8543"/>
            <a:ext cx="10515600" cy="39584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600" u="sng" dirty="0">
                <a:latin typeface="Bierstadt" panose="020B0004020202020204" pitchFamily="34" charset="0"/>
              </a:rPr>
              <a:t>PBI Gateway: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Modo padrão</a:t>
            </a:r>
          </a:p>
          <a:p>
            <a:r>
              <a:rPr lang="pt-BR" sz="2600" b="1" dirty="0">
                <a:latin typeface="Bierstadt" panose="020B0004020202020204" pitchFamily="34" charset="0"/>
              </a:rPr>
              <a:t>Modo pessoal: </a:t>
            </a:r>
            <a:r>
              <a:rPr lang="pt-BR" sz="2600" dirty="0">
                <a:latin typeface="Bierstadt" panose="020B0004020202020204" pitchFamily="34" charset="0"/>
              </a:rPr>
              <a:t>similar, mas mais simples</a:t>
            </a:r>
            <a:endParaRPr lang="pt-BR" sz="2600" dirty="0">
              <a:solidFill>
                <a:srgbClr val="FF4600"/>
              </a:solidFill>
              <a:latin typeface="Bierstadt" panose="020B0004020202020204" pitchFamily="34" charset="0"/>
            </a:endParaRPr>
          </a:p>
          <a:p>
            <a:endParaRPr lang="pt-BR" sz="2600" dirty="0">
              <a:latin typeface="Bierstadt" panose="020B0004020202020204" pitchFamily="34" charset="0"/>
            </a:endParaRPr>
          </a:p>
          <a:p>
            <a:pPr marL="0" indent="0">
              <a:buNone/>
            </a:pPr>
            <a:r>
              <a:rPr lang="pt-BR" sz="2600" u="sng" dirty="0">
                <a:latin typeface="Bierstadt" panose="020B0004020202020204" pitchFamily="34" charset="0"/>
              </a:rPr>
              <a:t>Requisitos: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Conexão à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conta</a:t>
            </a:r>
            <a:r>
              <a:rPr lang="pt-BR" sz="2600" dirty="0">
                <a:latin typeface="Bierstadt" panose="020B0004020202020204" pitchFamily="34" charset="0"/>
              </a:rPr>
              <a:t> </a:t>
            </a:r>
            <a:r>
              <a:rPr lang="pt-BR" sz="2600" i="1" dirty="0">
                <a:latin typeface="Bierstadt" panose="020B0004020202020204" pitchFamily="34" charset="0"/>
              </a:rPr>
              <a:t>PBI Service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Máquina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online</a:t>
            </a:r>
            <a:r>
              <a:rPr lang="pt-BR" sz="2600" dirty="0">
                <a:latin typeface="Bierstadt" panose="020B0004020202020204" pitchFamily="34" charset="0"/>
              </a:rPr>
              <a:t> no momento da atualização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Precisa “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alcançar</a:t>
            </a:r>
            <a:r>
              <a:rPr lang="pt-BR" sz="2600" dirty="0">
                <a:latin typeface="Bierstadt" panose="020B0004020202020204" pitchFamily="34" charset="0"/>
              </a:rPr>
              <a:t>” a(s) fonte(s) de dados</a:t>
            </a:r>
          </a:p>
          <a:p>
            <a:r>
              <a:rPr lang="pt-BR" sz="2600" dirty="0">
                <a:latin typeface="Bierstadt" panose="020B0004020202020204" pitchFamily="34" charset="0"/>
              </a:rPr>
              <a:t>API, Serviço Google ou Azure -&gt; </a:t>
            </a:r>
            <a:r>
              <a:rPr lang="pt-BR" sz="2600" dirty="0">
                <a:solidFill>
                  <a:schemeClr val="tx2">
                    <a:lumMod val="75000"/>
                    <a:lumOff val="25000"/>
                  </a:schemeClr>
                </a:solidFill>
                <a:latin typeface="Bierstadt" panose="020B0004020202020204" pitchFamily="34" charset="0"/>
              </a:rPr>
              <a:t>Não</a:t>
            </a:r>
            <a:r>
              <a:rPr lang="pt-BR" sz="2600" dirty="0">
                <a:latin typeface="Bierstadt" panose="020B0004020202020204" pitchFamily="34" charset="0"/>
              </a:rPr>
              <a:t> requer conexão direta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270B1EA-3BC2-5340-F0A6-BEBC8B53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9B596-5036-4FAD-A62D-335B9F231C9C}" type="slidenum">
              <a:rPr lang="pt-BR" smtClean="0"/>
              <a:t>82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F88824-4BDC-7E2F-18B0-F287A9C9605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2413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48739-BB4E-F9BD-F04D-0D8E63B01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3E0A6-B3BC-ACE6-E2AB-F534DEDA9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pt-BR" b="1" dirty="0"/>
              <a:t>Power BI com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997928-C9DE-0829-6AD1-7593BF8D7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293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ESPECIALIZAÇÃO EM CIÊNCIA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14ECB4-9107-B3B9-1D6E-D64D83BF5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18" y="0"/>
            <a:ext cx="1122363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13A8060-A4B4-5E81-3877-35A57FF006ED}"/>
              </a:ext>
            </a:extLst>
          </p:cNvPr>
          <p:cNvSpPr txBox="1"/>
          <p:nvPr/>
        </p:nvSpPr>
        <p:spPr>
          <a:xfrm>
            <a:off x="909922" y="5710130"/>
            <a:ext cx="408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Me. </a:t>
            </a:r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Alessandro André Mainardi de Oliveira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Me. </a:t>
            </a:r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Vinícius Rodrigues Oviedo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2EFB32-17D6-880D-4BA8-67E20FC6F160}"/>
              </a:ext>
            </a:extLst>
          </p:cNvPr>
          <p:cNvSpPr txBox="1"/>
          <p:nvPr/>
        </p:nvSpPr>
        <p:spPr>
          <a:xfrm>
            <a:off x="8376747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Santa Maria, 2025</a:t>
            </a:r>
          </a:p>
        </p:txBody>
      </p:sp>
    </p:spTree>
    <p:extLst>
      <p:ext uri="{BB962C8B-B14F-4D97-AF65-F5344CB8AC3E}">
        <p14:creationId xmlns:p14="http://schemas.microsoft.com/office/powerpoint/2010/main" val="10037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9E8A4-824B-D7A0-9B1F-CE9D2B15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C8FB1A9-EA04-876A-9647-FB75519277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6BA1D4-D8B7-4524-9E24-89716E61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1BE2D4-5B43-45BF-9FFB-BFB96B02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97" y="840183"/>
            <a:ext cx="9158005" cy="517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460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2014</Words>
  <Application>Microsoft Office PowerPoint</Application>
  <PresentationFormat>Widescreen</PresentationFormat>
  <Paragraphs>496</Paragraphs>
  <Slides>83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83</vt:i4>
      </vt:variant>
    </vt:vector>
  </HeadingPairs>
  <TitlesOfParts>
    <vt:vector size="91" baseType="lpstr">
      <vt:lpstr>Aptos</vt:lpstr>
      <vt:lpstr>Aptos (Corpo)</vt:lpstr>
      <vt:lpstr>Aptos corpo</vt:lpstr>
      <vt:lpstr>Aptos Display</vt:lpstr>
      <vt:lpstr>Arial</vt:lpstr>
      <vt:lpstr>Bierstadt</vt:lpstr>
      <vt:lpstr>Courier New</vt:lpstr>
      <vt:lpstr>Tema do Office</vt:lpstr>
      <vt:lpstr>Power BI com Ciência de Dados</vt:lpstr>
      <vt:lpstr>CONTEXTUALIZANDO O POWER BI...</vt:lpstr>
      <vt:lpstr>Microsoft Power BI</vt:lpstr>
      <vt:lpstr>Microsoft Power BI</vt:lpstr>
      <vt:lpstr>Microsoft Power BI</vt:lpstr>
      <vt:lpstr>Ferramentas de BI</vt:lpstr>
      <vt:lpstr>CONHECENDO A INTERFACE...</vt:lpstr>
      <vt:lpstr>Primeiro dashboard...</vt:lpstr>
      <vt:lpstr>Apresentação do PowerPoint</vt:lpstr>
      <vt:lpstr>POWER QUERY...</vt:lpstr>
      <vt:lpstr>Power Query</vt:lpstr>
      <vt:lpstr>Power Query</vt:lpstr>
      <vt:lpstr>Power Query</vt:lpstr>
      <vt:lpstr>Power Query</vt:lpstr>
      <vt:lpstr>Power Query</vt:lpstr>
      <vt:lpstr>Vejamos um exemplo...</vt:lpstr>
      <vt:lpstr>Power Query</vt:lpstr>
      <vt:lpstr>Power Query</vt:lpstr>
      <vt:lpstr>Power Query</vt:lpstr>
      <vt:lpstr>Power Query</vt:lpstr>
      <vt:lpstr>Power Query</vt:lpstr>
      <vt:lpstr>CONECTANDO O PBI A UM  BANCO DE DADOS ( BigQuery)</vt:lpstr>
      <vt:lpstr>Apresentação do PowerPoint</vt:lpstr>
      <vt:lpstr>MODELAGEM DE DADOS</vt:lpstr>
      <vt:lpstr>Modelagem de dados</vt:lpstr>
      <vt:lpstr>Modelagem de dados</vt:lpstr>
      <vt:lpstr>Vejamos um exemplo...</vt:lpstr>
      <vt:lpstr>Caso prático no PBI</vt:lpstr>
      <vt:lpstr>Visuais</vt:lpstr>
      <vt:lpstr>Visuais</vt:lpstr>
      <vt:lpstr>Caso prático no PBI</vt:lpstr>
      <vt:lpstr>VISUAIS...</vt:lpstr>
      <vt:lpstr>Visuais</vt:lpstr>
      <vt:lpstr>Apresentação do PowerPoint</vt:lpstr>
      <vt:lpstr>Vejamos alguns exemplos...</vt:lpstr>
      <vt:lpstr>Caso no PBI: Vendas em uma Coffee Store</vt:lpstr>
      <vt:lpstr>Caso no PBI: Vendas em uma Coffee Store</vt:lpstr>
      <vt:lpstr>Caso no PBI: Vendas em uma Coffee Store</vt:lpstr>
      <vt:lpstr>DICA DE FERRAMENTA</vt:lpstr>
      <vt:lpstr>Dica de ferramenta</vt:lpstr>
      <vt:lpstr>Vejamos um exemplo...</vt:lpstr>
      <vt:lpstr>Dica de ferramenta</vt:lpstr>
      <vt:lpstr>Dica de ferramenta</vt:lpstr>
      <vt:lpstr>DRILL UP &amp; DRILL DOWN</vt:lpstr>
      <vt:lpstr>Apresentação do PowerPoint</vt:lpstr>
      <vt:lpstr>DATA ANALYSIS EXPRESSIONS (DAX)</vt:lpstr>
      <vt:lpstr>DAX</vt:lpstr>
      <vt:lpstr>DAX</vt:lpstr>
      <vt:lpstr>DAX</vt:lpstr>
      <vt:lpstr>DAX</vt:lpstr>
      <vt:lpstr>Apresentação do PowerPoint</vt:lpstr>
      <vt:lpstr>DAX</vt:lpstr>
      <vt:lpstr>DAX</vt:lpstr>
      <vt:lpstr>DAX</vt:lpstr>
      <vt:lpstr>DAX</vt:lpstr>
      <vt:lpstr>DAX</vt:lpstr>
      <vt:lpstr>INTERAÇÃO ENTRE VISUAIS &amp; BOTÕES</vt:lpstr>
      <vt:lpstr>Interações &amp; Botões</vt:lpstr>
      <vt:lpstr>LAYOUT &amp; COMPARTILHAMENTO</vt:lpstr>
      <vt:lpstr>Layout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Compartilhamento</vt:lpstr>
      <vt:lpstr>Compartilhamento com senha</vt:lpstr>
      <vt:lpstr>Compartilhamento com senha</vt:lpstr>
      <vt:lpstr>BOAS PRÁTICAS E DOCUMENTAÇÃO</vt:lpstr>
      <vt:lpstr>Boas Práticas</vt:lpstr>
      <vt:lpstr>Mockup</vt:lpstr>
      <vt:lpstr>Apresentação do PowerPoint</vt:lpstr>
      <vt:lpstr>Apresentação do PowerPoint</vt:lpstr>
      <vt:lpstr>Apresentação do PowerPoint</vt:lpstr>
      <vt:lpstr>Paleta de cores, fontes, ícones</vt:lpstr>
      <vt:lpstr>Apresentação do PowerPoint</vt:lpstr>
      <vt:lpstr>Documentação</vt:lpstr>
      <vt:lpstr>Apresentação do PowerPoint</vt:lpstr>
      <vt:lpstr>ATUALIZAÇÃO</vt:lpstr>
      <vt:lpstr>Atualização</vt:lpstr>
      <vt:lpstr>Atualização</vt:lpstr>
      <vt:lpstr>Atualização</vt:lpstr>
      <vt:lpstr>Power BI com Ciência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- CD_UFN</dc:title>
  <dc:creator>Vinícius Oviedo</dc:creator>
  <cp:lastModifiedBy>Vinícius Oviedo</cp:lastModifiedBy>
  <cp:revision>89</cp:revision>
  <dcterms:created xsi:type="dcterms:W3CDTF">2024-07-15T22:26:16Z</dcterms:created>
  <dcterms:modified xsi:type="dcterms:W3CDTF">2025-10-28T13:37:34Z</dcterms:modified>
</cp:coreProperties>
</file>